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74" r:id="rId3"/>
    <p:sldId id="258" r:id="rId4"/>
    <p:sldId id="257" r:id="rId5"/>
    <p:sldId id="268" r:id="rId6"/>
    <p:sldId id="271" r:id="rId7"/>
    <p:sldId id="269" r:id="rId8"/>
    <p:sldId id="270" r:id="rId9"/>
    <p:sldId id="273"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280" y="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0C19A82-6977-4C15-8EEA-50D70D0649BF}" type="datetimeFigureOut">
              <a:rPr lang="en-US"/>
              <a:pPr>
                <a:defRPr/>
              </a:pPr>
              <a:t>10/24/2021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E0EC493-36DC-4607-8BA0-23F229CECCE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7B6CE17-78BA-4176-989F-A54268D2EF28}" type="datetimeFigureOut">
              <a:rPr lang="en-US"/>
              <a:pPr>
                <a:defRPr/>
              </a:pPr>
              <a:t>10/24/2021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0D9ABA0-FD78-4EB2-8E0A-D74E7AFD6AD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B9A0758-E70B-4839-BD89-CBCF8D4845C2}" type="datetimeFigureOut">
              <a:rPr lang="en-US"/>
              <a:pPr>
                <a:defRPr/>
              </a:pPr>
              <a:t>10/24/2021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3C8FAE8-6B54-4427-AA0B-C10D377A53E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85E58CE-BEA4-40BB-8EBD-BE74F02EA752}" type="datetimeFigureOut">
              <a:rPr lang="en-US"/>
              <a:pPr>
                <a:defRPr/>
              </a:pPr>
              <a:t>10/24/2021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4AD6FBA-3460-4A17-9D49-D487416735D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C38E6DA-CF9C-470D-89D1-38CA3441C68E}" type="datetimeFigureOut">
              <a:rPr lang="en-US"/>
              <a:pPr>
                <a:defRPr/>
              </a:pPr>
              <a:t>10/24/2021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EF78344-E58D-4DCC-9D56-AE3866061CC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B1EC896-0CA0-4658-9DA0-694A5BC2DF6C}" type="datetimeFigureOut">
              <a:rPr lang="en-US"/>
              <a:pPr>
                <a:defRPr/>
              </a:pPr>
              <a:t>10/24/2021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F3E5C12-A641-41D1-BBAA-419C9D62098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66979A5-56E7-4915-A25E-71CA169E5804}" type="datetimeFigureOut">
              <a:rPr lang="en-US"/>
              <a:pPr>
                <a:defRPr/>
              </a:pPr>
              <a:t>10/24/2021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4252D6F-DA45-486A-89EB-37E269035BB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4543887-69F7-40F0-BCA5-F4B013405596}" type="datetimeFigureOut">
              <a:rPr lang="en-US"/>
              <a:pPr>
                <a:defRPr/>
              </a:pPr>
              <a:t>10/24/2021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2BB0E74-83B9-4774-B969-96A5DFB108C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AF007B6-9FA3-4940-AEDF-ADE87595E43A}" type="datetimeFigureOut">
              <a:rPr lang="en-US"/>
              <a:pPr>
                <a:defRPr/>
              </a:pPr>
              <a:t>10/24/2021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82990B6-2ABB-4C4B-B49E-7FE72946CF7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00FD112-0A8C-4FCE-A1F1-126DEC8D93F3}" type="datetimeFigureOut">
              <a:rPr lang="en-US"/>
              <a:pPr>
                <a:defRPr/>
              </a:pPr>
              <a:t>10/24/2021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BCF15B2-2127-4B56-B09D-80C5C23987C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C2E157B-A432-45FD-8D47-06CCC1D4AD98}" type="datetimeFigureOut">
              <a:rPr lang="en-US"/>
              <a:pPr>
                <a:defRPr/>
              </a:pPr>
              <a:t>10/24/2021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ADB0A95-058A-4493-ACC6-9BC9E87CE2C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B087B518-E831-4FD4-B9BF-68ADDA2325C6}" type="datetimeFigureOut">
              <a:rPr lang="en-US"/>
              <a:pPr>
                <a:defRPr/>
              </a:pPr>
              <a:t>10/24/2021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4BAEB54A-7D0C-480F-8BC3-FEB07C5CD07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audio" Target="file:///D:\AmnhacLop5\05%20Track%205.wma" TargetMode="Externa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audio" Target="file:///D:\AmnhacLop5\05%20Track%205.wma" TargetMode="Externa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9"/>
          <p:cNvSpPr txBox="1">
            <a:spLocks noChangeArrowheads="1"/>
          </p:cNvSpPr>
          <p:nvPr/>
        </p:nvSpPr>
        <p:spPr bwMode="auto">
          <a:xfrm>
            <a:off x="2133600" y="3276600"/>
            <a:ext cx="6400800" cy="701675"/>
          </a:xfrm>
          <a:prstGeom prst="rect">
            <a:avLst/>
          </a:prstGeom>
          <a:noFill/>
          <a:ln w="9525">
            <a:noFill/>
            <a:miter lim="800000"/>
            <a:headEnd/>
            <a:tailEnd/>
          </a:ln>
        </p:spPr>
        <p:txBody>
          <a:bodyPr>
            <a:spAutoFit/>
          </a:bodyPr>
          <a:lstStyle/>
          <a:p>
            <a:pPr>
              <a:spcBef>
                <a:spcPct val="50000"/>
              </a:spcBef>
            </a:pPr>
            <a:r>
              <a:rPr lang="en-US" sz="4000">
                <a:solidFill>
                  <a:srgbClr val="993300"/>
                </a:solidFill>
              </a:rPr>
              <a:t>Tr­êng TiÓu häc Yªn Th­êng</a:t>
            </a:r>
          </a:p>
        </p:txBody>
      </p:sp>
      <p:sp>
        <p:nvSpPr>
          <p:cNvPr id="2051" name="Text Box 10"/>
          <p:cNvSpPr txBox="1">
            <a:spLocks noChangeArrowheads="1"/>
          </p:cNvSpPr>
          <p:nvPr/>
        </p:nvSpPr>
        <p:spPr bwMode="auto">
          <a:xfrm>
            <a:off x="1600200" y="2057400"/>
            <a:ext cx="6934200" cy="519113"/>
          </a:xfrm>
          <a:prstGeom prst="rect">
            <a:avLst/>
          </a:prstGeom>
          <a:noFill/>
          <a:ln w="9525">
            <a:noFill/>
            <a:miter lim="800000"/>
            <a:headEnd/>
            <a:tailEnd/>
          </a:ln>
        </p:spPr>
        <p:txBody>
          <a:bodyPr>
            <a:spAutoFit/>
          </a:bodyPr>
          <a:lstStyle/>
          <a:p>
            <a:pPr>
              <a:spcBef>
                <a:spcPct val="50000"/>
              </a:spcBef>
            </a:pPr>
            <a:r>
              <a:rPr lang="en-US" sz="2800" b="1">
                <a:solidFill>
                  <a:schemeClr val="bg1"/>
                </a:solidFill>
              </a:rPr>
              <a:t>BAN GIÁM KHẢO, CÁC THẦY CÔ GIÁO</a:t>
            </a:r>
          </a:p>
        </p:txBody>
      </p:sp>
      <p:sp>
        <p:nvSpPr>
          <p:cNvPr id="2052" name="Text Box 11"/>
          <p:cNvSpPr txBox="1">
            <a:spLocks noChangeArrowheads="1"/>
          </p:cNvSpPr>
          <p:nvPr/>
        </p:nvSpPr>
        <p:spPr bwMode="auto">
          <a:xfrm>
            <a:off x="1905000" y="2743200"/>
            <a:ext cx="6781800" cy="519113"/>
          </a:xfrm>
          <a:prstGeom prst="rect">
            <a:avLst/>
          </a:prstGeom>
          <a:noFill/>
          <a:ln w="9525">
            <a:noFill/>
            <a:miter lim="800000"/>
            <a:headEnd/>
            <a:tailEnd/>
          </a:ln>
        </p:spPr>
        <p:txBody>
          <a:bodyPr>
            <a:spAutoFit/>
          </a:bodyPr>
          <a:lstStyle/>
          <a:p>
            <a:pPr algn="ctr">
              <a:spcBef>
                <a:spcPct val="50000"/>
              </a:spcBef>
            </a:pPr>
            <a:r>
              <a:rPr lang="en-US" sz="2800" b="1">
                <a:solidFill>
                  <a:schemeClr val="bg1"/>
                </a:solidFill>
              </a:rPr>
              <a:t>VỀ DỰ GIỜ LỚP 5A</a:t>
            </a:r>
          </a:p>
        </p:txBody>
      </p:sp>
      <p:sp>
        <p:nvSpPr>
          <p:cNvPr id="2053" name="WordArt 12"/>
          <p:cNvSpPr>
            <a:spLocks noChangeArrowheads="1" noChangeShapeType="1" noTextEdit="1"/>
          </p:cNvSpPr>
          <p:nvPr/>
        </p:nvSpPr>
        <p:spPr bwMode="auto">
          <a:xfrm>
            <a:off x="2667000" y="1219200"/>
            <a:ext cx="4781550" cy="601663"/>
          </a:xfrm>
          <a:prstGeom prst="rect">
            <a:avLst/>
          </a:prstGeom>
        </p:spPr>
        <p:txBody>
          <a:bodyPr wrap="none" fromWordArt="1">
            <a:prstTxWarp prst="textFadeUp">
              <a:avLst>
                <a:gd name="adj" fmla="val 9991"/>
              </a:avLst>
            </a:prstTxWarp>
          </a:bodyPr>
          <a:lstStyle/>
          <a:p>
            <a:pPr algn="ctr"/>
            <a:r>
              <a:rPr lang="en-US" sz="3200" kern="10">
                <a:ln w="12700">
                  <a:solidFill>
                    <a:srgbClr val="800080"/>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a:cs typeface="Arial"/>
              </a:rPr>
              <a:t>nhiệt liệt chào mừng</a:t>
            </a:r>
          </a:p>
        </p:txBody>
      </p:sp>
      <p:pic>
        <p:nvPicPr>
          <p:cNvPr id="4113" name="05 Track 5.wma">
            <a:hlinkClick r:id="" action="ppaction://media"/>
          </p:cNvPr>
          <p:cNvPicPr>
            <a:picLocks noRot="1" noChangeAspect="1" noChangeArrowheads="1"/>
          </p:cNvPicPr>
          <p:nvPr>
            <a:audioFile r:link="rId1"/>
          </p:nvPr>
        </p:nvPicPr>
        <p:blipFill>
          <a:blip r:embed="rId3"/>
          <a:srcRect/>
          <a:stretch>
            <a:fillRect/>
          </a:stretch>
        </p:blipFill>
        <p:spPr bwMode="auto">
          <a:xfrm>
            <a:off x="3962400" y="5029200"/>
            <a:ext cx="609600" cy="609600"/>
          </a:xfrm>
          <a:prstGeom prst="rect">
            <a:avLst/>
          </a:prstGeom>
          <a:noFill/>
          <a:ln w="9525">
            <a:noFill/>
            <a:miter lim="800000"/>
            <a:headEnd/>
            <a:tailEnd/>
          </a:ln>
        </p:spPr>
      </p:pic>
      <p:pic>
        <p:nvPicPr>
          <p:cNvPr id="2055" name="Picture 4" descr="5B5Bwallcoo_com5D_CG_Bac43143"/>
          <p:cNvPicPr>
            <a:picLocks noChangeAspect="1" noChangeArrowheads="1"/>
          </p:cNvPicPr>
          <p:nvPr/>
        </p:nvPicPr>
        <p:blipFill>
          <a:blip r:embed="rId4"/>
          <a:srcRect/>
          <a:stretch>
            <a:fillRect/>
          </a:stretch>
        </p:blipFill>
        <p:spPr bwMode="auto">
          <a:xfrm>
            <a:off x="0" y="0"/>
            <a:ext cx="9144000" cy="6858000"/>
          </a:xfrm>
          <a:prstGeom prst="rect">
            <a:avLst/>
          </a:prstGeom>
          <a:noFill/>
          <a:ln w="9525">
            <a:noFill/>
            <a:miter lim="800000"/>
            <a:headEnd/>
            <a:tailEnd/>
          </a:ln>
        </p:spPr>
      </p:pic>
      <p:sp>
        <p:nvSpPr>
          <p:cNvPr id="20" name="Rectangle 19"/>
          <p:cNvSpPr/>
          <p:nvPr/>
        </p:nvSpPr>
        <p:spPr>
          <a:xfrm>
            <a:off x="1524000" y="2667000"/>
            <a:ext cx="6248400" cy="1371600"/>
          </a:xfrm>
          <a:prstGeom prst="rect">
            <a:avLst/>
          </a:prstGeom>
          <a:noFill/>
        </p:spPr>
        <p:txBody>
          <a:bodyPr wrap="none">
            <a:prstTxWarp prst="textDoubleWave1">
              <a:avLst/>
            </a:prstTxWarp>
            <a:spAutoFit/>
            <a:scene3d>
              <a:camera prst="perspectiveRight"/>
              <a:lightRig rig="threePt" dir="t"/>
            </a:scene3d>
          </a:bodyPr>
          <a:lstStyle/>
          <a:p>
            <a:pPr algn="ctr" fontAlgn="auto">
              <a:spcBef>
                <a:spcPts val="0"/>
              </a:spcBef>
              <a:spcAft>
                <a:spcPts val="0"/>
              </a:spcAft>
              <a:defRPr/>
            </a:pPr>
            <a:r>
              <a:rPr lang="en-US" sz="6600" b="1" dirty="0" err="1">
                <a:ln w="900" cmpd="sng">
                  <a:solidFill>
                    <a:srgbClr val="6600CC">
                      <a:alpha val="55000"/>
                    </a:srgbClr>
                  </a:solidFill>
                  <a:prstDash val="solid"/>
                </a:ln>
                <a:solidFill>
                  <a:srgbClr val="6600CC"/>
                </a:solidFill>
                <a:effectLst>
                  <a:innerShdw blurRad="101600" dist="76200" dir="5400000">
                    <a:schemeClr val="accent1">
                      <a:satMod val="190000"/>
                      <a:tint val="100000"/>
                      <a:alpha val="74000"/>
                    </a:schemeClr>
                  </a:innerShdw>
                </a:effectLst>
                <a:latin typeface="Arial"/>
                <a:cs typeface="Times New Roman" pitchFamily="18" charset="0"/>
              </a:rPr>
              <a:t>Tập</a:t>
            </a:r>
            <a:r>
              <a:rPr lang="en-US" sz="6600" b="1" dirty="0">
                <a:ln w="900" cmpd="sng">
                  <a:solidFill>
                    <a:srgbClr val="6600CC">
                      <a:alpha val="55000"/>
                    </a:srgbClr>
                  </a:solidFill>
                  <a:prstDash val="solid"/>
                </a:ln>
                <a:solidFill>
                  <a:srgbClr val="6600CC"/>
                </a:solidFill>
                <a:effectLst>
                  <a:innerShdw blurRad="101600" dist="76200" dir="5400000">
                    <a:schemeClr val="accent1">
                      <a:satMod val="190000"/>
                      <a:tint val="100000"/>
                      <a:alpha val="74000"/>
                    </a:schemeClr>
                  </a:innerShdw>
                </a:effectLst>
                <a:latin typeface="Arial"/>
                <a:cs typeface="Times New Roman" pitchFamily="18" charset="0"/>
              </a:rPr>
              <a:t> </a:t>
            </a:r>
            <a:r>
              <a:rPr lang="en-US" sz="6600" b="1" dirty="0" err="1">
                <a:ln w="900" cmpd="sng">
                  <a:solidFill>
                    <a:srgbClr val="6600CC">
                      <a:alpha val="55000"/>
                    </a:srgbClr>
                  </a:solidFill>
                  <a:prstDash val="solid"/>
                </a:ln>
                <a:solidFill>
                  <a:srgbClr val="6600CC"/>
                </a:solidFill>
                <a:effectLst>
                  <a:innerShdw blurRad="101600" dist="76200" dir="5400000">
                    <a:schemeClr val="accent1">
                      <a:satMod val="190000"/>
                      <a:tint val="100000"/>
                      <a:alpha val="74000"/>
                    </a:schemeClr>
                  </a:innerShdw>
                </a:effectLst>
                <a:latin typeface="Arial"/>
                <a:cs typeface="Times New Roman" pitchFamily="18" charset="0"/>
              </a:rPr>
              <a:t>đọc</a:t>
            </a:r>
            <a:r>
              <a:rPr lang="en-US" sz="6600" b="1" dirty="0">
                <a:ln w="900" cmpd="sng">
                  <a:solidFill>
                    <a:srgbClr val="6600CC">
                      <a:alpha val="55000"/>
                    </a:srgbClr>
                  </a:solidFill>
                  <a:prstDash val="solid"/>
                </a:ln>
                <a:solidFill>
                  <a:srgbClr val="6600CC"/>
                </a:solidFill>
                <a:effectLst>
                  <a:innerShdw blurRad="101600" dist="76200" dir="5400000">
                    <a:schemeClr val="accent1">
                      <a:satMod val="190000"/>
                      <a:tint val="100000"/>
                      <a:alpha val="74000"/>
                    </a:schemeClr>
                  </a:innerShdw>
                </a:effectLst>
                <a:latin typeface="Arial"/>
                <a:cs typeface="Times New Roman" pitchFamily="18" charset="0"/>
              </a:rPr>
              <a:t> 4</a:t>
            </a: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113"/>
                    </p:tgtEl>
                  </p:cond>
                </p:stCondLst>
                <p:endSync evt="end" delay="0">
                  <p:rtn val="all"/>
                </p:endSync>
                <p:childTnLst>
                  <p:par>
                    <p:cTn id="3" fill="hold" nodeType="clickPar">
                      <p:stCondLst>
                        <p:cond delay="0"/>
                      </p:stCondLst>
                      <p:childTnLst>
                        <p:par>
                          <p:cTn id="4" fill="hold" nodeType="withGroup">
                            <p:stCondLst>
                              <p:cond delay="0"/>
                            </p:stCondLst>
                            <p:childTnLst>
                              <p:par>
                                <p:cTn id="5" presetID="1" presetClass="mediacall" presetSubtype="0" fill="hold" nodeType="clickEffect">
                                  <p:stCondLst>
                                    <p:cond delay="0"/>
                                  </p:stCondLst>
                                  <p:childTnLst>
                                    <p:cmd type="call" cmd="playFrom(0.0)">
                                      <p:cBhvr>
                                        <p:cTn id="6" dur="171826" fill="hold"/>
                                        <p:tgtEl>
                                          <p:spTgt spid="4113"/>
                                        </p:tgtEl>
                                      </p:cBhvr>
                                    </p:cmd>
                                  </p:childTnLst>
                                </p:cTn>
                              </p:par>
                            </p:childTnLst>
                          </p:cTn>
                        </p:par>
                      </p:childTnLst>
                    </p:cTn>
                  </p:par>
                </p:childTnLst>
              </p:cTn>
              <p:nextCondLst>
                <p:cond evt="onClick" delay="0">
                  <p:tgtEl>
                    <p:spTgt spid="4113"/>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113"/>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9"/>
          <p:cNvSpPr txBox="1">
            <a:spLocks noChangeArrowheads="1"/>
          </p:cNvSpPr>
          <p:nvPr/>
        </p:nvSpPr>
        <p:spPr bwMode="auto">
          <a:xfrm>
            <a:off x="2133600" y="3276600"/>
            <a:ext cx="6400800" cy="701675"/>
          </a:xfrm>
          <a:prstGeom prst="rect">
            <a:avLst/>
          </a:prstGeom>
          <a:noFill/>
          <a:ln w="9525">
            <a:noFill/>
            <a:miter lim="800000"/>
            <a:headEnd/>
            <a:tailEnd/>
          </a:ln>
        </p:spPr>
        <p:txBody>
          <a:bodyPr>
            <a:spAutoFit/>
          </a:bodyPr>
          <a:lstStyle/>
          <a:p>
            <a:pPr>
              <a:spcBef>
                <a:spcPct val="50000"/>
              </a:spcBef>
            </a:pPr>
            <a:r>
              <a:rPr lang="en-US" sz="4000">
                <a:solidFill>
                  <a:srgbClr val="993300"/>
                </a:solidFill>
              </a:rPr>
              <a:t>Tr­êng TiÓu häc Yªn Th­êng</a:t>
            </a:r>
          </a:p>
        </p:txBody>
      </p:sp>
      <p:sp>
        <p:nvSpPr>
          <p:cNvPr id="2051" name="Text Box 10"/>
          <p:cNvSpPr txBox="1">
            <a:spLocks noChangeArrowheads="1"/>
          </p:cNvSpPr>
          <p:nvPr/>
        </p:nvSpPr>
        <p:spPr bwMode="auto">
          <a:xfrm>
            <a:off x="1600200" y="2057400"/>
            <a:ext cx="6934200" cy="519113"/>
          </a:xfrm>
          <a:prstGeom prst="rect">
            <a:avLst/>
          </a:prstGeom>
          <a:noFill/>
          <a:ln w="9525">
            <a:noFill/>
            <a:miter lim="800000"/>
            <a:headEnd/>
            <a:tailEnd/>
          </a:ln>
        </p:spPr>
        <p:txBody>
          <a:bodyPr>
            <a:spAutoFit/>
          </a:bodyPr>
          <a:lstStyle/>
          <a:p>
            <a:pPr>
              <a:spcBef>
                <a:spcPct val="50000"/>
              </a:spcBef>
            </a:pPr>
            <a:r>
              <a:rPr lang="en-US" sz="2800" b="1">
                <a:solidFill>
                  <a:schemeClr val="bg1"/>
                </a:solidFill>
              </a:rPr>
              <a:t>BAN GIÁM KHẢO, CÁC THẦY CÔ GIÁO</a:t>
            </a:r>
          </a:p>
        </p:txBody>
      </p:sp>
      <p:sp>
        <p:nvSpPr>
          <p:cNvPr id="2052" name="Text Box 11"/>
          <p:cNvSpPr txBox="1">
            <a:spLocks noChangeArrowheads="1"/>
          </p:cNvSpPr>
          <p:nvPr/>
        </p:nvSpPr>
        <p:spPr bwMode="auto">
          <a:xfrm>
            <a:off x="1905000" y="2743200"/>
            <a:ext cx="6781800" cy="519113"/>
          </a:xfrm>
          <a:prstGeom prst="rect">
            <a:avLst/>
          </a:prstGeom>
          <a:noFill/>
          <a:ln w="9525">
            <a:noFill/>
            <a:miter lim="800000"/>
            <a:headEnd/>
            <a:tailEnd/>
          </a:ln>
        </p:spPr>
        <p:txBody>
          <a:bodyPr>
            <a:spAutoFit/>
          </a:bodyPr>
          <a:lstStyle/>
          <a:p>
            <a:pPr algn="ctr">
              <a:spcBef>
                <a:spcPct val="50000"/>
              </a:spcBef>
            </a:pPr>
            <a:r>
              <a:rPr lang="en-US" sz="2800" b="1">
                <a:solidFill>
                  <a:schemeClr val="bg1"/>
                </a:solidFill>
              </a:rPr>
              <a:t>VỀ DỰ GIỜ LỚP 5A</a:t>
            </a:r>
          </a:p>
        </p:txBody>
      </p:sp>
      <p:sp>
        <p:nvSpPr>
          <p:cNvPr id="2053" name="WordArt 12"/>
          <p:cNvSpPr>
            <a:spLocks noChangeArrowheads="1" noChangeShapeType="1" noTextEdit="1"/>
          </p:cNvSpPr>
          <p:nvPr/>
        </p:nvSpPr>
        <p:spPr bwMode="auto">
          <a:xfrm>
            <a:off x="2667000" y="1219200"/>
            <a:ext cx="4781550" cy="601663"/>
          </a:xfrm>
          <a:prstGeom prst="rect">
            <a:avLst/>
          </a:prstGeom>
        </p:spPr>
        <p:txBody>
          <a:bodyPr wrap="none" fromWordArt="1">
            <a:prstTxWarp prst="textFadeUp">
              <a:avLst>
                <a:gd name="adj" fmla="val 9991"/>
              </a:avLst>
            </a:prstTxWarp>
          </a:bodyPr>
          <a:lstStyle/>
          <a:p>
            <a:pPr algn="ctr"/>
            <a:r>
              <a:rPr lang="en-US" sz="3200" kern="10">
                <a:ln w="12700">
                  <a:solidFill>
                    <a:srgbClr val="800080"/>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a:cs typeface="Arial"/>
              </a:rPr>
              <a:t>nhiệt liệt chào mừng</a:t>
            </a:r>
          </a:p>
        </p:txBody>
      </p:sp>
      <p:pic>
        <p:nvPicPr>
          <p:cNvPr id="4113" name="05 Track 5.wma">
            <a:hlinkClick r:id="" action="ppaction://media"/>
          </p:cNvPr>
          <p:cNvPicPr>
            <a:picLocks noRot="1" noChangeAspect="1" noChangeArrowheads="1"/>
          </p:cNvPicPr>
          <p:nvPr>
            <a:audioFile r:link="rId1"/>
          </p:nvPr>
        </p:nvPicPr>
        <p:blipFill>
          <a:blip r:embed="rId3"/>
          <a:srcRect/>
          <a:stretch>
            <a:fillRect/>
          </a:stretch>
        </p:blipFill>
        <p:spPr bwMode="auto">
          <a:xfrm>
            <a:off x="3962400" y="5029200"/>
            <a:ext cx="609600" cy="609600"/>
          </a:xfrm>
          <a:prstGeom prst="rect">
            <a:avLst/>
          </a:prstGeom>
          <a:noFill/>
          <a:ln w="9525">
            <a:noFill/>
            <a:miter lim="800000"/>
            <a:headEnd/>
            <a:tailEnd/>
          </a:ln>
        </p:spPr>
      </p:pic>
      <p:pic>
        <p:nvPicPr>
          <p:cNvPr id="2055" name="Picture 4" descr="5B5Bwallcoo_com5D_CG_Bac43143"/>
          <p:cNvPicPr>
            <a:picLocks noChangeAspect="1" noChangeArrowheads="1"/>
          </p:cNvPicPr>
          <p:nvPr/>
        </p:nvPicPr>
        <p:blipFill>
          <a:blip r:embed="rId4"/>
          <a:srcRect/>
          <a:stretch>
            <a:fillRect/>
          </a:stretch>
        </p:blipFill>
        <p:spPr bwMode="auto">
          <a:xfrm>
            <a:off x="0" y="0"/>
            <a:ext cx="9144000" cy="6858000"/>
          </a:xfrm>
          <a:prstGeom prst="rect">
            <a:avLst/>
          </a:prstGeom>
          <a:noFill/>
          <a:ln w="9525">
            <a:noFill/>
            <a:miter lim="800000"/>
            <a:headEnd/>
            <a:tailEnd/>
          </a:ln>
        </p:spPr>
      </p:pic>
      <p:sp>
        <p:nvSpPr>
          <p:cNvPr id="2" name="TextBox 1"/>
          <p:cNvSpPr txBox="1"/>
          <p:nvPr/>
        </p:nvSpPr>
        <p:spPr>
          <a:xfrm>
            <a:off x="2933700" y="174692"/>
            <a:ext cx="2667000" cy="707886"/>
          </a:xfrm>
          <a:prstGeom prst="rect">
            <a:avLst/>
          </a:prstGeom>
          <a:noFill/>
        </p:spPr>
        <p:txBody>
          <a:bodyPr wrap="square" rtlCol="0">
            <a:spAutoFit/>
          </a:bodyPr>
          <a:lstStyle/>
          <a:p>
            <a:r>
              <a:rPr lang="en-US" sz="4000" dirty="0" smtClean="0">
                <a:latin typeface="Times New Roman" panose="02020603050405020304" pitchFamily="18" charset="0"/>
                <a:cs typeface="Times New Roman" panose="02020603050405020304" pitchFamily="18" charset="0"/>
              </a:rPr>
              <a:t>MỤC TIÊU</a:t>
            </a:r>
            <a:endParaRPr lang="en-US" sz="40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457200" y="1219200"/>
            <a:ext cx="7924800" cy="1384995"/>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Biết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đọc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với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giọng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kể</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chậm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rãi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tình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cảm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bước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đầu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biết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phân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biệt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lời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nhân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vật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với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lời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người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kể</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chuyện</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12" name="TextBox 11"/>
          <p:cNvSpPr txBox="1"/>
          <p:nvPr/>
        </p:nvSpPr>
        <p:spPr>
          <a:xfrm>
            <a:off x="619225" y="2813050"/>
            <a:ext cx="7924800" cy="1815882"/>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Hiểu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nội</a:t>
            </a:r>
            <a:r>
              <a:rPr lang="en-US" sz="2800" dirty="0" smtClean="0">
                <a:latin typeface="Times New Roman" panose="02020603050405020304" pitchFamily="18" charset="0"/>
                <a:cs typeface="Times New Roman" panose="02020603050405020304" pitchFamily="18" charset="0"/>
              </a:rPr>
              <a:t> dung: </a:t>
            </a:r>
            <a:r>
              <a:rPr lang="en-US" sz="2800" dirty="0" err="1" smtClean="0">
                <a:latin typeface="Times New Roman" panose="02020603050405020304" pitchFamily="18" charset="0"/>
                <a:cs typeface="Times New Roman" panose="02020603050405020304" pitchFamily="18" charset="0"/>
              </a:rPr>
              <a:t>Nỗi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dằn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vặt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của</a:t>
            </a:r>
            <a:r>
              <a:rPr lang="en-US" sz="2800" dirty="0" smtClean="0">
                <a:latin typeface="Times New Roman" panose="02020603050405020304" pitchFamily="18" charset="0"/>
                <a:cs typeface="Times New Roman" panose="02020603050405020304" pitchFamily="18" charset="0"/>
              </a:rPr>
              <a:t> An </a:t>
            </a:r>
            <a:r>
              <a:rPr lang="en-US" sz="2800" dirty="0" err="1" smtClean="0">
                <a:latin typeface="Times New Roman" panose="02020603050405020304" pitchFamily="18" charset="0"/>
                <a:cs typeface="Times New Roman" panose="02020603050405020304" pitchFamily="18" charset="0"/>
              </a:rPr>
              <a:t>đrây</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thể</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hiện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tình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yêu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thương</a:t>
            </a:r>
            <a:r>
              <a:rPr lang="en-US" sz="2800" dirty="0" smtClean="0">
                <a:latin typeface="Times New Roman" panose="02020603050405020304" pitchFamily="18" charset="0"/>
                <a:cs typeface="Times New Roman" panose="02020603050405020304" pitchFamily="18" charset="0"/>
              </a:rPr>
              <a:t>, ý </a:t>
            </a:r>
            <a:r>
              <a:rPr lang="en-US" sz="2800" dirty="0" err="1" smtClean="0">
                <a:latin typeface="Times New Roman" panose="02020603050405020304" pitchFamily="18" charset="0"/>
                <a:cs typeface="Times New Roman" panose="02020603050405020304" pitchFamily="18" charset="0"/>
              </a:rPr>
              <a:t>thức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trách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nhiệm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với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người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thân</a:t>
            </a:r>
            <a:r>
              <a:rPr lang="en-US" sz="2800" dirty="0" smtClean="0">
                <a:latin typeface="Times New Roman" panose="02020603050405020304" pitchFamily="18" charset="0"/>
                <a:cs typeface="Times New Roman" panose="02020603050405020304" pitchFamily="18" charset="0"/>
              </a:rPr>
              <a:t>, long </a:t>
            </a:r>
            <a:r>
              <a:rPr lang="en-US" sz="2800" dirty="0" err="1" smtClean="0">
                <a:latin typeface="Times New Roman" panose="02020603050405020304" pitchFamily="18" charset="0"/>
                <a:cs typeface="Times New Roman" panose="02020603050405020304" pitchFamily="18" charset="0"/>
              </a:rPr>
              <a:t>trung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thực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và</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sự</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nghiêm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khắc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với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lỗi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lầm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của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bản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thân</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236995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113"/>
                    </p:tgtEl>
                  </p:cond>
                </p:stCondLst>
                <p:endSync evt="end" delay="0">
                  <p:rtn val="all"/>
                </p:endSync>
                <p:childTnLst>
                  <p:par>
                    <p:cTn id="3" fill="hold" nodeType="clickPar">
                      <p:stCondLst>
                        <p:cond delay="0"/>
                      </p:stCondLst>
                      <p:childTnLst>
                        <p:par>
                          <p:cTn id="4" fill="hold" nodeType="withGroup">
                            <p:stCondLst>
                              <p:cond delay="0"/>
                            </p:stCondLst>
                            <p:childTnLst>
                              <p:par>
                                <p:cTn id="5" presetID="1" presetClass="mediacall" presetSubtype="0" fill="hold" nodeType="clickEffect">
                                  <p:stCondLst>
                                    <p:cond delay="0"/>
                                  </p:stCondLst>
                                  <p:childTnLst>
                                    <p:cmd type="call" cmd="playFrom(0.0)">
                                      <p:cBhvr>
                                        <p:cTn id="6" dur="171826" fill="hold"/>
                                        <p:tgtEl>
                                          <p:spTgt spid="4113"/>
                                        </p:tgtEl>
                                      </p:cBhvr>
                                    </p:cmd>
                                  </p:childTnLst>
                                </p:cTn>
                              </p:par>
                            </p:childTnLst>
                          </p:cTn>
                        </p:par>
                      </p:childTnLst>
                    </p:cTn>
                  </p:par>
                </p:childTnLst>
              </p:cTn>
              <p:nextCondLst>
                <p:cond evt="onClick" delay="0">
                  <p:tgtEl>
                    <p:spTgt spid="4113"/>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113"/>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3124200" y="381000"/>
            <a:ext cx="2895600" cy="523875"/>
          </a:xfrm>
          <a:prstGeom prst="rect">
            <a:avLst/>
          </a:prstGeom>
          <a:noFill/>
          <a:ln w="9525">
            <a:noFill/>
            <a:miter lim="800000"/>
            <a:headEnd/>
            <a:tailEnd/>
          </a:ln>
        </p:spPr>
        <p:txBody>
          <a:bodyPr>
            <a:spAutoFit/>
          </a:bodyPr>
          <a:lstStyle/>
          <a:p>
            <a:pPr algn="ctr"/>
            <a:r>
              <a:rPr lang="en-US" sz="2800" u="sng">
                <a:cs typeface="Times New Roman" pitchFamily="18" charset="0"/>
              </a:rPr>
              <a:t>Tập đọc:</a:t>
            </a:r>
          </a:p>
        </p:txBody>
      </p:sp>
      <p:pic>
        <p:nvPicPr>
          <p:cNvPr id="3076" name="Picture 4" descr="C:\Documents and Settings\Quoc Tuan\Desktop\App Ip\Noi dan vat cua An-dray-ca.jpg"/>
          <p:cNvPicPr>
            <a:picLocks noChangeAspect="1" noChangeArrowheads="1"/>
          </p:cNvPicPr>
          <p:nvPr/>
        </p:nvPicPr>
        <p:blipFill>
          <a:blip r:embed="rId2"/>
          <a:srcRect/>
          <a:stretch>
            <a:fillRect/>
          </a:stretch>
        </p:blipFill>
        <p:spPr bwMode="auto">
          <a:xfrm>
            <a:off x="585788" y="1862138"/>
            <a:ext cx="7972425" cy="4343400"/>
          </a:xfrm>
          <a:prstGeom prst="rect">
            <a:avLst/>
          </a:prstGeom>
          <a:noFill/>
          <a:ln w="9525">
            <a:noFill/>
            <a:miter lim="800000"/>
            <a:headEnd/>
            <a:tailEnd/>
          </a:ln>
        </p:spPr>
      </p:pic>
      <p:sp>
        <p:nvSpPr>
          <p:cNvPr id="5" name="Text Box 2"/>
          <p:cNvSpPr txBox="1">
            <a:spLocks noChangeArrowheads="1"/>
          </p:cNvSpPr>
          <p:nvPr/>
        </p:nvSpPr>
        <p:spPr bwMode="auto">
          <a:xfrm>
            <a:off x="1066800" y="762000"/>
            <a:ext cx="6934200" cy="523875"/>
          </a:xfrm>
          <a:prstGeom prst="rect">
            <a:avLst/>
          </a:prstGeom>
          <a:noFill/>
          <a:ln w="9525">
            <a:noFill/>
            <a:miter lim="800000"/>
            <a:headEnd/>
            <a:tailEnd/>
          </a:ln>
        </p:spPr>
        <p:txBody>
          <a:bodyPr>
            <a:spAutoFit/>
          </a:bodyPr>
          <a:lstStyle/>
          <a:p>
            <a:pPr algn="ctr"/>
            <a:r>
              <a:rPr lang="en-US" sz="2800" b="1" i="1">
                <a:solidFill>
                  <a:srgbClr val="FF0000"/>
                </a:solidFill>
                <a:cs typeface="Times New Roman" pitchFamily="18" charset="0"/>
              </a:rPr>
              <a:t>Nỗi dằn vặt của An-đrây-ca</a:t>
            </a:r>
          </a:p>
        </p:txBody>
      </p:sp>
      <p:sp>
        <p:nvSpPr>
          <p:cNvPr id="6" name="Text Box 2"/>
          <p:cNvSpPr txBox="1">
            <a:spLocks noChangeArrowheads="1"/>
          </p:cNvSpPr>
          <p:nvPr/>
        </p:nvSpPr>
        <p:spPr bwMode="auto">
          <a:xfrm>
            <a:off x="4481513" y="1049338"/>
            <a:ext cx="4038600" cy="523875"/>
          </a:xfrm>
          <a:prstGeom prst="rect">
            <a:avLst/>
          </a:prstGeom>
          <a:noFill/>
          <a:ln w="9525">
            <a:noFill/>
            <a:miter lim="800000"/>
            <a:headEnd/>
            <a:tailEnd/>
          </a:ln>
        </p:spPr>
        <p:txBody>
          <a:bodyPr>
            <a:spAutoFit/>
          </a:bodyPr>
          <a:lstStyle/>
          <a:p>
            <a:pPr algn="ctr"/>
            <a:r>
              <a:rPr lang="en-US" sz="2400" i="1">
                <a:cs typeface="Times New Roman" pitchFamily="18" charset="0"/>
              </a:rPr>
              <a:t>Theo</a:t>
            </a:r>
            <a:r>
              <a:rPr lang="en-US" sz="2800" i="1">
                <a:cs typeface="Times New Roman" pitchFamily="18" charset="0"/>
              </a:rPr>
              <a:t> </a:t>
            </a:r>
            <a:r>
              <a:rPr lang="en-US" sz="2000">
                <a:cs typeface="Times New Roman" pitchFamily="18" charset="0"/>
              </a:rPr>
              <a:t>XU-KHÔM-LIN-XKI</a:t>
            </a:r>
            <a:r>
              <a:rPr lang="en-US" sz="2800">
                <a:cs typeface="Times New Roman" pitchFamily="18" charset="0"/>
              </a:rPr>
              <a:t> </a:t>
            </a:r>
          </a:p>
        </p:txBody>
      </p:sp>
      <p:sp>
        <p:nvSpPr>
          <p:cNvPr id="7" name="Text Box 2"/>
          <p:cNvSpPr txBox="1">
            <a:spLocks noChangeArrowheads="1"/>
          </p:cNvSpPr>
          <p:nvPr/>
        </p:nvSpPr>
        <p:spPr bwMode="auto">
          <a:xfrm>
            <a:off x="4557713" y="1374775"/>
            <a:ext cx="4038600" cy="400050"/>
          </a:xfrm>
          <a:prstGeom prst="rect">
            <a:avLst/>
          </a:prstGeom>
          <a:noFill/>
          <a:ln w="9525">
            <a:noFill/>
            <a:miter lim="800000"/>
            <a:headEnd/>
            <a:tailEnd/>
          </a:ln>
        </p:spPr>
        <p:txBody>
          <a:bodyPr>
            <a:spAutoFit/>
          </a:bodyPr>
          <a:lstStyle/>
          <a:p>
            <a:pPr algn="ctr"/>
            <a:r>
              <a:rPr lang="en-US" sz="2000">
                <a:cs typeface="Times New Roman" pitchFamily="18" charset="0"/>
              </a:rPr>
              <a:t>Trần Mạnh Hường </a:t>
            </a:r>
            <a:r>
              <a:rPr lang="en-US" sz="2000" i="1">
                <a:cs typeface="Times New Roman" pitchFamily="18" charset="0"/>
              </a:rPr>
              <a:t>dịch</a:t>
            </a:r>
            <a:endParaRPr lang="en-US" sz="2400" i="1">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076"/>
                                        </p:tgtEl>
                                        <p:attrNameLst>
                                          <p:attrName>style.visibility</p:attrName>
                                        </p:attrNameLst>
                                      </p:cBhvr>
                                      <p:to>
                                        <p:strVal val="visible"/>
                                      </p:to>
                                    </p:set>
                                    <p:animEffect transition="in" filter="blinds(horizontal)">
                                      <p:cBhvr>
                                        <p:cTn id="7" dur="500"/>
                                        <p:tgtEl>
                                          <p:spTgt spid="30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20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2000"/>
                                        <p:tgtEl>
                                          <p:spTgt spid="7"/>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left)">
                                      <p:cBhvr>
                                        <p:cTn id="2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3124200" y="381000"/>
            <a:ext cx="2895600" cy="523875"/>
          </a:xfrm>
          <a:prstGeom prst="rect">
            <a:avLst/>
          </a:prstGeom>
          <a:noFill/>
          <a:ln w="9525">
            <a:noFill/>
            <a:miter lim="800000"/>
            <a:headEnd/>
            <a:tailEnd/>
          </a:ln>
        </p:spPr>
        <p:txBody>
          <a:bodyPr>
            <a:spAutoFit/>
          </a:bodyPr>
          <a:lstStyle/>
          <a:p>
            <a:pPr algn="ctr"/>
            <a:r>
              <a:rPr lang="en-US" sz="2800" u="sng">
                <a:cs typeface="Times New Roman" pitchFamily="18" charset="0"/>
              </a:rPr>
              <a:t>Tập đọc:</a:t>
            </a:r>
          </a:p>
        </p:txBody>
      </p:sp>
      <p:sp>
        <p:nvSpPr>
          <p:cNvPr id="4099" name="Text Box 2"/>
          <p:cNvSpPr txBox="1">
            <a:spLocks noChangeArrowheads="1"/>
          </p:cNvSpPr>
          <p:nvPr/>
        </p:nvSpPr>
        <p:spPr bwMode="auto">
          <a:xfrm>
            <a:off x="1066800" y="762000"/>
            <a:ext cx="6934200" cy="523875"/>
          </a:xfrm>
          <a:prstGeom prst="rect">
            <a:avLst/>
          </a:prstGeom>
          <a:noFill/>
          <a:ln w="9525">
            <a:noFill/>
            <a:miter lim="800000"/>
            <a:headEnd/>
            <a:tailEnd/>
          </a:ln>
        </p:spPr>
        <p:txBody>
          <a:bodyPr>
            <a:spAutoFit/>
          </a:bodyPr>
          <a:lstStyle/>
          <a:p>
            <a:pPr algn="ctr"/>
            <a:r>
              <a:rPr lang="en-US" sz="2800" b="1" i="1">
                <a:solidFill>
                  <a:srgbClr val="FF0000"/>
                </a:solidFill>
                <a:cs typeface="Times New Roman" pitchFamily="18" charset="0"/>
              </a:rPr>
              <a:t>Nỗi dằn vặt của An-đrây-ca</a:t>
            </a:r>
          </a:p>
        </p:txBody>
      </p:sp>
      <p:sp>
        <p:nvSpPr>
          <p:cNvPr id="4100" name="Text Box 2"/>
          <p:cNvSpPr txBox="1">
            <a:spLocks noChangeArrowheads="1"/>
          </p:cNvSpPr>
          <p:nvPr/>
        </p:nvSpPr>
        <p:spPr bwMode="auto">
          <a:xfrm>
            <a:off x="4481513" y="1049338"/>
            <a:ext cx="4038600" cy="523875"/>
          </a:xfrm>
          <a:prstGeom prst="rect">
            <a:avLst/>
          </a:prstGeom>
          <a:noFill/>
          <a:ln w="9525">
            <a:noFill/>
            <a:miter lim="800000"/>
            <a:headEnd/>
            <a:tailEnd/>
          </a:ln>
        </p:spPr>
        <p:txBody>
          <a:bodyPr>
            <a:spAutoFit/>
          </a:bodyPr>
          <a:lstStyle/>
          <a:p>
            <a:pPr algn="ctr"/>
            <a:r>
              <a:rPr lang="en-US" sz="2400" i="1">
                <a:cs typeface="Times New Roman" pitchFamily="18" charset="0"/>
              </a:rPr>
              <a:t>Theo</a:t>
            </a:r>
            <a:r>
              <a:rPr lang="en-US" sz="2800" i="1">
                <a:cs typeface="Times New Roman" pitchFamily="18" charset="0"/>
              </a:rPr>
              <a:t> </a:t>
            </a:r>
            <a:r>
              <a:rPr lang="en-US" sz="2000">
                <a:cs typeface="Times New Roman" pitchFamily="18" charset="0"/>
              </a:rPr>
              <a:t>XU-KHÔM-LIN-XKI</a:t>
            </a:r>
            <a:r>
              <a:rPr lang="en-US" sz="2800">
                <a:cs typeface="Times New Roman" pitchFamily="18" charset="0"/>
              </a:rPr>
              <a:t> </a:t>
            </a:r>
          </a:p>
        </p:txBody>
      </p:sp>
      <p:sp>
        <p:nvSpPr>
          <p:cNvPr id="4101" name="Text Box 2"/>
          <p:cNvSpPr txBox="1">
            <a:spLocks noChangeArrowheads="1"/>
          </p:cNvSpPr>
          <p:nvPr/>
        </p:nvSpPr>
        <p:spPr bwMode="auto">
          <a:xfrm>
            <a:off x="4557713" y="1374775"/>
            <a:ext cx="4038600" cy="400050"/>
          </a:xfrm>
          <a:prstGeom prst="rect">
            <a:avLst/>
          </a:prstGeom>
          <a:noFill/>
          <a:ln w="9525">
            <a:noFill/>
            <a:miter lim="800000"/>
            <a:headEnd/>
            <a:tailEnd/>
          </a:ln>
        </p:spPr>
        <p:txBody>
          <a:bodyPr>
            <a:spAutoFit/>
          </a:bodyPr>
          <a:lstStyle/>
          <a:p>
            <a:pPr algn="ctr"/>
            <a:r>
              <a:rPr lang="en-US" sz="2000">
                <a:cs typeface="Times New Roman" pitchFamily="18" charset="0"/>
              </a:rPr>
              <a:t>Trần Mạnh Hường </a:t>
            </a:r>
            <a:r>
              <a:rPr lang="en-US" sz="2000" i="1">
                <a:cs typeface="Times New Roman" pitchFamily="18" charset="0"/>
              </a:rPr>
              <a:t>dịch</a:t>
            </a:r>
            <a:endParaRPr lang="en-US" sz="2400" i="1">
              <a:cs typeface="Times New Roman" pitchFamily="18" charset="0"/>
            </a:endParaRPr>
          </a:p>
        </p:txBody>
      </p:sp>
      <p:sp>
        <p:nvSpPr>
          <p:cNvPr id="4102" name="Text Box 2"/>
          <p:cNvSpPr txBox="1">
            <a:spLocks noChangeArrowheads="1"/>
          </p:cNvSpPr>
          <p:nvPr/>
        </p:nvSpPr>
        <p:spPr bwMode="auto">
          <a:xfrm>
            <a:off x="0" y="2057400"/>
            <a:ext cx="2895600" cy="523875"/>
          </a:xfrm>
          <a:prstGeom prst="rect">
            <a:avLst/>
          </a:prstGeom>
          <a:noFill/>
          <a:ln w="9525">
            <a:noFill/>
            <a:miter lim="800000"/>
            <a:headEnd/>
            <a:tailEnd/>
          </a:ln>
        </p:spPr>
        <p:txBody>
          <a:bodyPr>
            <a:spAutoFit/>
          </a:bodyPr>
          <a:lstStyle/>
          <a:p>
            <a:pPr algn="ctr"/>
            <a:r>
              <a:rPr lang="en-US" sz="2800" u="sng">
                <a:cs typeface="Times New Roman" pitchFamily="18" charset="0"/>
              </a:rPr>
              <a:t>Luyện đọc:</a:t>
            </a:r>
          </a:p>
        </p:txBody>
      </p:sp>
      <p:sp>
        <p:nvSpPr>
          <p:cNvPr id="4104" name="Text Box 2"/>
          <p:cNvSpPr txBox="1">
            <a:spLocks noChangeArrowheads="1"/>
          </p:cNvSpPr>
          <p:nvPr/>
        </p:nvSpPr>
        <p:spPr bwMode="auto">
          <a:xfrm>
            <a:off x="0" y="2676525"/>
            <a:ext cx="2895600" cy="523875"/>
          </a:xfrm>
          <a:prstGeom prst="rect">
            <a:avLst/>
          </a:prstGeom>
          <a:noFill/>
          <a:ln w="9525">
            <a:noFill/>
            <a:miter lim="800000"/>
            <a:headEnd/>
            <a:tailEnd/>
          </a:ln>
        </p:spPr>
        <p:txBody>
          <a:bodyPr>
            <a:spAutoFit/>
          </a:bodyPr>
          <a:lstStyle/>
          <a:p>
            <a:pPr algn="ctr"/>
            <a:r>
              <a:rPr lang="en-US" sz="2800">
                <a:cs typeface="Times New Roman" pitchFamily="18" charset="0"/>
              </a:rPr>
              <a:t>An-đrây-ca</a:t>
            </a:r>
          </a:p>
        </p:txBody>
      </p:sp>
      <p:sp>
        <p:nvSpPr>
          <p:cNvPr id="4105" name="Text Box 2"/>
          <p:cNvSpPr txBox="1">
            <a:spLocks noChangeArrowheads="1"/>
          </p:cNvSpPr>
          <p:nvPr/>
        </p:nvSpPr>
        <p:spPr bwMode="auto">
          <a:xfrm>
            <a:off x="228600" y="3276600"/>
            <a:ext cx="3657600" cy="523875"/>
          </a:xfrm>
          <a:prstGeom prst="rect">
            <a:avLst/>
          </a:prstGeom>
          <a:noFill/>
          <a:ln w="9525">
            <a:noFill/>
            <a:miter lim="800000"/>
            <a:headEnd/>
            <a:tailEnd/>
          </a:ln>
        </p:spPr>
        <p:txBody>
          <a:bodyPr>
            <a:spAutoFit/>
          </a:bodyPr>
          <a:lstStyle/>
          <a:p>
            <a:pPr algn="ctr"/>
            <a:r>
              <a:rPr lang="en-US" sz="2800">
                <a:cs typeface="Times New Roman" pitchFamily="18" charset="0"/>
              </a:rPr>
              <a:t>“Bố khó thở lắm! …”</a:t>
            </a:r>
          </a:p>
        </p:txBody>
      </p:sp>
      <p:sp>
        <p:nvSpPr>
          <p:cNvPr id="4106" name="Text Box 2"/>
          <p:cNvSpPr txBox="1">
            <a:spLocks noChangeArrowheads="1"/>
          </p:cNvSpPr>
          <p:nvPr/>
        </p:nvSpPr>
        <p:spPr bwMode="auto">
          <a:xfrm>
            <a:off x="152400" y="3962400"/>
            <a:ext cx="4572000" cy="1816100"/>
          </a:xfrm>
          <a:prstGeom prst="rect">
            <a:avLst/>
          </a:prstGeom>
          <a:noFill/>
          <a:ln w="9525">
            <a:noFill/>
            <a:miter lim="800000"/>
            <a:headEnd/>
            <a:tailEnd/>
          </a:ln>
        </p:spPr>
        <p:txBody>
          <a:bodyPr>
            <a:spAutoFit/>
          </a:bodyPr>
          <a:lstStyle/>
          <a:p>
            <a:pPr algn="just"/>
            <a:r>
              <a:rPr lang="en-US" sz="2800">
                <a:cs typeface="Times New Roman" pitchFamily="18" charset="0"/>
              </a:rPr>
              <a:t>    Chơi một lúc mới nhớ lời mẹ dặn, em vội chạy một mạch đến cửa hàng mua thuốc rồi mang về nhà.</a:t>
            </a:r>
          </a:p>
        </p:txBody>
      </p:sp>
      <p:sp>
        <p:nvSpPr>
          <p:cNvPr id="2" name="Text Box 2"/>
          <p:cNvSpPr txBox="1">
            <a:spLocks noChangeArrowheads="1"/>
          </p:cNvSpPr>
          <p:nvPr/>
        </p:nvSpPr>
        <p:spPr bwMode="auto">
          <a:xfrm>
            <a:off x="5105400" y="1970088"/>
            <a:ext cx="2895600" cy="523875"/>
          </a:xfrm>
          <a:prstGeom prst="rect">
            <a:avLst/>
          </a:prstGeom>
          <a:noFill/>
          <a:ln w="9525">
            <a:noFill/>
            <a:miter lim="800000"/>
            <a:headEnd/>
            <a:tailEnd/>
          </a:ln>
        </p:spPr>
        <p:txBody>
          <a:bodyPr>
            <a:spAutoFit/>
          </a:bodyPr>
          <a:lstStyle/>
          <a:p>
            <a:pPr algn="ctr"/>
            <a:r>
              <a:rPr lang="en-US" sz="2800" u="sng">
                <a:cs typeface="Times New Roman" pitchFamily="18" charset="0"/>
              </a:rPr>
              <a:t>Tìm hiểu bài</a:t>
            </a:r>
          </a:p>
        </p:txBody>
      </p:sp>
      <p:sp>
        <p:nvSpPr>
          <p:cNvPr id="4108" name="Text Box 2"/>
          <p:cNvSpPr txBox="1">
            <a:spLocks noChangeArrowheads="1"/>
          </p:cNvSpPr>
          <p:nvPr/>
        </p:nvSpPr>
        <p:spPr bwMode="auto">
          <a:xfrm>
            <a:off x="5105400" y="2579688"/>
            <a:ext cx="2895600" cy="523875"/>
          </a:xfrm>
          <a:prstGeom prst="rect">
            <a:avLst/>
          </a:prstGeom>
          <a:noFill/>
          <a:ln w="9525">
            <a:noFill/>
            <a:miter lim="800000"/>
            <a:headEnd/>
            <a:tailEnd/>
          </a:ln>
        </p:spPr>
        <p:txBody>
          <a:bodyPr>
            <a:spAutoFit/>
          </a:bodyPr>
          <a:lstStyle/>
          <a:p>
            <a:pPr algn="ctr"/>
            <a:r>
              <a:rPr lang="en-US" sz="2800">
                <a:cs typeface="Times New Roman" pitchFamily="18" charset="0"/>
              </a:rPr>
              <a:t>dằn vặt</a:t>
            </a:r>
          </a:p>
        </p:txBody>
      </p:sp>
      <p:cxnSp>
        <p:nvCxnSpPr>
          <p:cNvPr id="18" name="Straight Connector 17"/>
          <p:cNvCxnSpPr/>
          <p:nvPr/>
        </p:nvCxnSpPr>
        <p:spPr>
          <a:xfrm flipV="1">
            <a:off x="228600" y="2590800"/>
            <a:ext cx="8382000" cy="7620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2667000" y="4343400"/>
            <a:ext cx="4495800" cy="7620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2933700" y="5067300"/>
            <a:ext cx="304800" cy="762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4533900" y="5067300"/>
            <a:ext cx="304800" cy="762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4113" name="Picture 17"/>
          <p:cNvPicPr>
            <a:picLocks noChangeAspect="1" noChangeArrowheads="1"/>
          </p:cNvPicPr>
          <p:nvPr/>
        </p:nvPicPr>
        <p:blipFill>
          <a:blip r:embed="rId2"/>
          <a:srcRect/>
          <a:stretch>
            <a:fillRect/>
          </a:stretch>
        </p:blipFill>
        <p:spPr bwMode="auto">
          <a:xfrm>
            <a:off x="5638800" y="3200400"/>
            <a:ext cx="2105025" cy="34194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104"/>
                                        </p:tgtEl>
                                        <p:attrNameLst>
                                          <p:attrName>style.visibility</p:attrName>
                                        </p:attrNameLst>
                                      </p:cBhvr>
                                      <p:to>
                                        <p:strVal val="visible"/>
                                      </p:to>
                                    </p:set>
                                    <p:animEffect transition="in" filter="wipe(down)">
                                      <p:cBhvr>
                                        <p:cTn id="7" dur="500"/>
                                        <p:tgtEl>
                                          <p:spTgt spid="41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105"/>
                                        </p:tgtEl>
                                        <p:attrNameLst>
                                          <p:attrName>style.visibility</p:attrName>
                                        </p:attrNameLst>
                                      </p:cBhvr>
                                      <p:to>
                                        <p:strVal val="visible"/>
                                      </p:to>
                                    </p:set>
                                    <p:animEffect transition="in" filter="wipe(left)">
                                      <p:cBhvr>
                                        <p:cTn id="12" dur="500"/>
                                        <p:tgtEl>
                                          <p:spTgt spid="410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106"/>
                                        </p:tgtEl>
                                        <p:attrNameLst>
                                          <p:attrName>style.visibility</p:attrName>
                                        </p:attrNameLst>
                                      </p:cBhvr>
                                      <p:to>
                                        <p:strVal val="visible"/>
                                      </p:to>
                                    </p:set>
                                    <p:animEffect transition="in" filter="wipe(left)">
                                      <p:cBhvr>
                                        <p:cTn id="17" dur="500"/>
                                        <p:tgtEl>
                                          <p:spTgt spid="410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wipe(up)">
                                      <p:cBhvr>
                                        <p:cTn id="22" dur="500"/>
                                        <p:tgtEl>
                                          <p:spTgt spid="22"/>
                                        </p:tgtEl>
                                      </p:cBhvr>
                                    </p:animEffect>
                                  </p:childTnLst>
                                </p:cTn>
                              </p:par>
                            </p:childTnLst>
                          </p:cTn>
                        </p:par>
                        <p:par>
                          <p:cTn id="23" fill="hold" nodeType="afterGroup">
                            <p:stCondLst>
                              <p:cond delay="500"/>
                            </p:stCondLst>
                            <p:childTnLst>
                              <p:par>
                                <p:cTn id="24" presetID="22" presetClass="entr" presetSubtype="1" fill="hold" nodeType="after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wipe(up)">
                                      <p:cBhvr>
                                        <p:cTn id="26" dur="500"/>
                                        <p:tgtEl>
                                          <p:spTgt spid="2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4108"/>
                                        </p:tgtEl>
                                        <p:attrNameLst>
                                          <p:attrName>style.visibility</p:attrName>
                                        </p:attrNameLst>
                                      </p:cBhvr>
                                      <p:to>
                                        <p:strVal val="visible"/>
                                      </p:to>
                                    </p:set>
                                    <p:animEffect transition="in" filter="wipe(left)">
                                      <p:cBhvr>
                                        <p:cTn id="31" dur="500"/>
                                        <p:tgtEl>
                                          <p:spTgt spid="4108"/>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3" presetClass="entr" presetSubtype="10" fill="hold" nodeType="clickEffect">
                                  <p:stCondLst>
                                    <p:cond delay="0"/>
                                  </p:stCondLst>
                                  <p:childTnLst>
                                    <p:set>
                                      <p:cBhvr>
                                        <p:cTn id="35" dur="1" fill="hold">
                                          <p:stCondLst>
                                            <p:cond delay="0"/>
                                          </p:stCondLst>
                                        </p:cTn>
                                        <p:tgtEl>
                                          <p:spTgt spid="4113"/>
                                        </p:tgtEl>
                                        <p:attrNameLst>
                                          <p:attrName>style.visibility</p:attrName>
                                        </p:attrNameLst>
                                      </p:cBhvr>
                                      <p:to>
                                        <p:strVal val="visible"/>
                                      </p:to>
                                    </p:set>
                                    <p:animEffect transition="in" filter="blinds(horizontal)">
                                      <p:cBhvr>
                                        <p:cTn id="36" dur="500"/>
                                        <p:tgtEl>
                                          <p:spTgt spid="4113"/>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3" presetClass="exit" presetSubtype="10" fill="hold" nodeType="clickEffect">
                                  <p:stCondLst>
                                    <p:cond delay="0"/>
                                  </p:stCondLst>
                                  <p:childTnLst>
                                    <p:animEffect transition="out" filter="blinds(horizontal)">
                                      <p:cBhvr>
                                        <p:cTn id="40" dur="500"/>
                                        <p:tgtEl>
                                          <p:spTgt spid="4113"/>
                                        </p:tgtEl>
                                      </p:cBhvr>
                                    </p:animEffect>
                                    <p:set>
                                      <p:cBhvr>
                                        <p:cTn id="41" dur="1" fill="hold">
                                          <p:stCondLst>
                                            <p:cond delay="499"/>
                                          </p:stCondLst>
                                        </p:cTn>
                                        <p:tgtEl>
                                          <p:spTgt spid="41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4" grpId="0"/>
      <p:bldP spid="4105" grpId="0"/>
      <p:bldP spid="4106" grpId="0"/>
      <p:bldP spid="410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3124200" y="381000"/>
            <a:ext cx="2895600" cy="523875"/>
          </a:xfrm>
          <a:prstGeom prst="rect">
            <a:avLst/>
          </a:prstGeom>
          <a:noFill/>
          <a:ln w="9525">
            <a:noFill/>
            <a:miter lim="800000"/>
            <a:headEnd/>
            <a:tailEnd/>
          </a:ln>
        </p:spPr>
        <p:txBody>
          <a:bodyPr>
            <a:spAutoFit/>
          </a:bodyPr>
          <a:lstStyle/>
          <a:p>
            <a:pPr algn="ctr"/>
            <a:r>
              <a:rPr lang="en-US" sz="2800" u="sng">
                <a:cs typeface="Times New Roman" pitchFamily="18" charset="0"/>
              </a:rPr>
              <a:t>Tập đọc:</a:t>
            </a:r>
          </a:p>
        </p:txBody>
      </p:sp>
      <p:sp>
        <p:nvSpPr>
          <p:cNvPr id="5123" name="Text Box 2"/>
          <p:cNvSpPr txBox="1">
            <a:spLocks noChangeArrowheads="1"/>
          </p:cNvSpPr>
          <p:nvPr/>
        </p:nvSpPr>
        <p:spPr bwMode="auto">
          <a:xfrm>
            <a:off x="1066800" y="762000"/>
            <a:ext cx="6934200" cy="523875"/>
          </a:xfrm>
          <a:prstGeom prst="rect">
            <a:avLst/>
          </a:prstGeom>
          <a:noFill/>
          <a:ln w="9525">
            <a:noFill/>
            <a:miter lim="800000"/>
            <a:headEnd/>
            <a:tailEnd/>
          </a:ln>
        </p:spPr>
        <p:txBody>
          <a:bodyPr>
            <a:spAutoFit/>
          </a:bodyPr>
          <a:lstStyle/>
          <a:p>
            <a:pPr algn="ctr"/>
            <a:r>
              <a:rPr lang="en-US" sz="2800" b="1" i="1">
                <a:solidFill>
                  <a:srgbClr val="FF0000"/>
                </a:solidFill>
                <a:cs typeface="Times New Roman" pitchFamily="18" charset="0"/>
              </a:rPr>
              <a:t>Nỗi dằn vặt của An-đrây-ca</a:t>
            </a:r>
          </a:p>
        </p:txBody>
      </p:sp>
      <p:sp>
        <p:nvSpPr>
          <p:cNvPr id="5124" name="Text Box 2"/>
          <p:cNvSpPr txBox="1">
            <a:spLocks noChangeArrowheads="1"/>
          </p:cNvSpPr>
          <p:nvPr/>
        </p:nvSpPr>
        <p:spPr bwMode="auto">
          <a:xfrm>
            <a:off x="4481513" y="1049338"/>
            <a:ext cx="4038600" cy="523875"/>
          </a:xfrm>
          <a:prstGeom prst="rect">
            <a:avLst/>
          </a:prstGeom>
          <a:noFill/>
          <a:ln w="9525">
            <a:noFill/>
            <a:miter lim="800000"/>
            <a:headEnd/>
            <a:tailEnd/>
          </a:ln>
        </p:spPr>
        <p:txBody>
          <a:bodyPr>
            <a:spAutoFit/>
          </a:bodyPr>
          <a:lstStyle/>
          <a:p>
            <a:pPr algn="ctr"/>
            <a:r>
              <a:rPr lang="en-US" sz="2400" i="1">
                <a:cs typeface="Times New Roman" pitchFamily="18" charset="0"/>
              </a:rPr>
              <a:t>Theo</a:t>
            </a:r>
            <a:r>
              <a:rPr lang="en-US" sz="2800" i="1">
                <a:cs typeface="Times New Roman" pitchFamily="18" charset="0"/>
              </a:rPr>
              <a:t> </a:t>
            </a:r>
            <a:r>
              <a:rPr lang="en-US" sz="2000">
                <a:cs typeface="Times New Roman" pitchFamily="18" charset="0"/>
              </a:rPr>
              <a:t>XU-KHÔM-LIN-XKI</a:t>
            </a:r>
            <a:r>
              <a:rPr lang="en-US" sz="2800">
                <a:cs typeface="Times New Roman" pitchFamily="18" charset="0"/>
              </a:rPr>
              <a:t> </a:t>
            </a:r>
          </a:p>
        </p:txBody>
      </p:sp>
      <p:sp>
        <p:nvSpPr>
          <p:cNvPr id="5125" name="Text Box 2"/>
          <p:cNvSpPr txBox="1">
            <a:spLocks noChangeArrowheads="1"/>
          </p:cNvSpPr>
          <p:nvPr/>
        </p:nvSpPr>
        <p:spPr bwMode="auto">
          <a:xfrm>
            <a:off x="4557713" y="1374775"/>
            <a:ext cx="4038600" cy="400050"/>
          </a:xfrm>
          <a:prstGeom prst="rect">
            <a:avLst/>
          </a:prstGeom>
          <a:noFill/>
          <a:ln w="9525">
            <a:noFill/>
            <a:miter lim="800000"/>
            <a:headEnd/>
            <a:tailEnd/>
          </a:ln>
        </p:spPr>
        <p:txBody>
          <a:bodyPr>
            <a:spAutoFit/>
          </a:bodyPr>
          <a:lstStyle/>
          <a:p>
            <a:pPr algn="ctr"/>
            <a:r>
              <a:rPr lang="en-US" sz="2000">
                <a:cs typeface="Times New Roman" pitchFamily="18" charset="0"/>
              </a:rPr>
              <a:t>Trần Mạnh Hường </a:t>
            </a:r>
            <a:r>
              <a:rPr lang="en-US" sz="2000" i="1">
                <a:cs typeface="Times New Roman" pitchFamily="18" charset="0"/>
              </a:rPr>
              <a:t>dịch</a:t>
            </a:r>
            <a:endParaRPr lang="en-US" sz="2400" i="1">
              <a:cs typeface="Times New Roman" pitchFamily="18" charset="0"/>
            </a:endParaRPr>
          </a:p>
        </p:txBody>
      </p:sp>
      <p:sp>
        <p:nvSpPr>
          <p:cNvPr id="5126" name="Text Box 2"/>
          <p:cNvSpPr txBox="1">
            <a:spLocks noChangeArrowheads="1"/>
          </p:cNvSpPr>
          <p:nvPr/>
        </p:nvSpPr>
        <p:spPr bwMode="auto">
          <a:xfrm>
            <a:off x="533400" y="1970088"/>
            <a:ext cx="2895600" cy="523875"/>
          </a:xfrm>
          <a:prstGeom prst="rect">
            <a:avLst/>
          </a:prstGeom>
          <a:noFill/>
          <a:ln w="9525">
            <a:noFill/>
            <a:miter lim="800000"/>
            <a:headEnd/>
            <a:tailEnd/>
          </a:ln>
        </p:spPr>
        <p:txBody>
          <a:bodyPr>
            <a:spAutoFit/>
          </a:bodyPr>
          <a:lstStyle/>
          <a:p>
            <a:pPr algn="ctr"/>
            <a:r>
              <a:rPr lang="en-US" sz="2800" u="sng">
                <a:cs typeface="Times New Roman" pitchFamily="18" charset="0"/>
              </a:rPr>
              <a:t>Tìm hiểu bài</a:t>
            </a:r>
          </a:p>
        </p:txBody>
      </p:sp>
      <p:sp>
        <p:nvSpPr>
          <p:cNvPr id="5128" name="Text Box 2"/>
          <p:cNvSpPr txBox="1">
            <a:spLocks noChangeArrowheads="1"/>
          </p:cNvSpPr>
          <p:nvPr/>
        </p:nvSpPr>
        <p:spPr bwMode="auto">
          <a:xfrm>
            <a:off x="685800" y="3048000"/>
            <a:ext cx="7620000" cy="954088"/>
          </a:xfrm>
          <a:prstGeom prst="rect">
            <a:avLst/>
          </a:prstGeom>
          <a:noFill/>
          <a:ln w="9525">
            <a:noFill/>
            <a:miter lim="800000"/>
            <a:headEnd/>
            <a:tailEnd/>
          </a:ln>
        </p:spPr>
        <p:txBody>
          <a:bodyPr>
            <a:spAutoFit/>
          </a:bodyPr>
          <a:lstStyle/>
          <a:p>
            <a:r>
              <a:rPr lang="en-US" sz="2800">
                <a:cs typeface="Times New Roman" pitchFamily="18" charset="0"/>
              </a:rPr>
              <a:t>1) -   Khi câu chuyện xảy ra An-đrây-ca mấy tuổi,     hoàn cảnh gia đình em như thế nào?</a:t>
            </a:r>
          </a:p>
        </p:txBody>
      </p:sp>
      <p:sp>
        <p:nvSpPr>
          <p:cNvPr id="5129" name="Text Box 2"/>
          <p:cNvSpPr txBox="1">
            <a:spLocks noChangeArrowheads="1"/>
          </p:cNvSpPr>
          <p:nvPr/>
        </p:nvSpPr>
        <p:spPr bwMode="auto">
          <a:xfrm>
            <a:off x="228600" y="2438400"/>
            <a:ext cx="2895600" cy="523875"/>
          </a:xfrm>
          <a:prstGeom prst="rect">
            <a:avLst/>
          </a:prstGeom>
          <a:noFill/>
          <a:ln w="9525">
            <a:noFill/>
            <a:miter lim="800000"/>
            <a:headEnd/>
            <a:tailEnd/>
          </a:ln>
        </p:spPr>
        <p:txBody>
          <a:bodyPr>
            <a:spAutoFit/>
          </a:bodyPr>
          <a:lstStyle/>
          <a:p>
            <a:pPr algn="ctr"/>
            <a:r>
              <a:rPr lang="en-US" sz="2800" u="sng">
                <a:cs typeface="Times New Roman" pitchFamily="18" charset="0"/>
              </a:rPr>
              <a:t>Đoạn 1:</a:t>
            </a:r>
          </a:p>
        </p:txBody>
      </p:sp>
      <p:sp>
        <p:nvSpPr>
          <p:cNvPr id="5130" name="Text Box 2"/>
          <p:cNvSpPr txBox="1">
            <a:spLocks noChangeArrowheads="1"/>
          </p:cNvSpPr>
          <p:nvPr/>
        </p:nvSpPr>
        <p:spPr bwMode="auto">
          <a:xfrm>
            <a:off x="990600" y="4038600"/>
            <a:ext cx="7543800" cy="954088"/>
          </a:xfrm>
          <a:prstGeom prst="rect">
            <a:avLst/>
          </a:prstGeom>
          <a:noFill/>
          <a:ln w="9525">
            <a:noFill/>
            <a:miter lim="800000"/>
            <a:headEnd/>
            <a:tailEnd/>
          </a:ln>
        </p:spPr>
        <p:txBody>
          <a:bodyPr>
            <a:spAutoFit/>
          </a:bodyPr>
          <a:lstStyle/>
          <a:p>
            <a:r>
              <a:rPr lang="en-US" sz="2800">
                <a:cs typeface="Times New Roman" pitchFamily="18" charset="0"/>
              </a:rPr>
              <a:t>-   Mẹ bảo An-đrây-ca đi mua thuốc cho ông, thái độ của em như thế nào?</a:t>
            </a:r>
          </a:p>
        </p:txBody>
      </p:sp>
      <p:sp>
        <p:nvSpPr>
          <p:cNvPr id="5131" name="Text Box 2"/>
          <p:cNvSpPr txBox="1">
            <a:spLocks noChangeArrowheads="1"/>
          </p:cNvSpPr>
          <p:nvPr/>
        </p:nvSpPr>
        <p:spPr bwMode="auto">
          <a:xfrm>
            <a:off x="990600" y="5029200"/>
            <a:ext cx="7620000" cy="954088"/>
          </a:xfrm>
          <a:prstGeom prst="rect">
            <a:avLst/>
          </a:prstGeom>
          <a:noFill/>
          <a:ln w="9525">
            <a:noFill/>
            <a:miter lim="800000"/>
            <a:headEnd/>
            <a:tailEnd/>
          </a:ln>
        </p:spPr>
        <p:txBody>
          <a:bodyPr>
            <a:spAutoFit/>
          </a:bodyPr>
          <a:lstStyle/>
          <a:p>
            <a:r>
              <a:rPr lang="en-US" sz="2800">
                <a:cs typeface="Times New Roman" pitchFamily="18" charset="0"/>
              </a:rPr>
              <a:t>-   An-đrây-ca đã làm gì trên đường đi mua thuốc cho ông?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29"/>
                                        </p:tgtEl>
                                        <p:attrNameLst>
                                          <p:attrName>style.visibility</p:attrName>
                                        </p:attrNameLst>
                                      </p:cBhvr>
                                      <p:to>
                                        <p:strVal val="visible"/>
                                      </p:to>
                                    </p:set>
                                    <p:animEffect transition="in" filter="blinds(horizontal)">
                                      <p:cBhvr>
                                        <p:cTn id="7" dur="500"/>
                                        <p:tgtEl>
                                          <p:spTgt spid="512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128"/>
                                        </p:tgtEl>
                                        <p:attrNameLst>
                                          <p:attrName>style.visibility</p:attrName>
                                        </p:attrNameLst>
                                      </p:cBhvr>
                                      <p:to>
                                        <p:strVal val="visible"/>
                                      </p:to>
                                    </p:set>
                                    <p:animEffect transition="in" filter="blinds(horizontal)">
                                      <p:cBhvr>
                                        <p:cTn id="12" dur="500"/>
                                        <p:tgtEl>
                                          <p:spTgt spid="512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130"/>
                                        </p:tgtEl>
                                        <p:attrNameLst>
                                          <p:attrName>style.visibility</p:attrName>
                                        </p:attrNameLst>
                                      </p:cBhvr>
                                      <p:to>
                                        <p:strVal val="visible"/>
                                      </p:to>
                                    </p:set>
                                    <p:animEffect transition="in" filter="blinds(horizontal)">
                                      <p:cBhvr>
                                        <p:cTn id="17" dur="500"/>
                                        <p:tgtEl>
                                          <p:spTgt spid="513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131"/>
                                        </p:tgtEl>
                                        <p:attrNameLst>
                                          <p:attrName>style.visibility</p:attrName>
                                        </p:attrNameLst>
                                      </p:cBhvr>
                                      <p:to>
                                        <p:strVal val="visible"/>
                                      </p:to>
                                    </p:set>
                                    <p:animEffect transition="in" filter="blinds(horizontal)">
                                      <p:cBhvr>
                                        <p:cTn id="22" dur="500"/>
                                        <p:tgtEl>
                                          <p:spTgt spid="5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8" grpId="0"/>
      <p:bldP spid="5129" grpId="0"/>
      <p:bldP spid="5130" grpId="0"/>
      <p:bldP spid="513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124200" y="381000"/>
            <a:ext cx="2895600" cy="523875"/>
          </a:xfrm>
          <a:prstGeom prst="rect">
            <a:avLst/>
          </a:prstGeom>
          <a:noFill/>
          <a:ln w="9525">
            <a:noFill/>
            <a:miter lim="800000"/>
            <a:headEnd/>
            <a:tailEnd/>
          </a:ln>
        </p:spPr>
        <p:txBody>
          <a:bodyPr>
            <a:spAutoFit/>
          </a:bodyPr>
          <a:lstStyle/>
          <a:p>
            <a:pPr algn="ctr"/>
            <a:r>
              <a:rPr lang="en-US" sz="2800" u="sng">
                <a:cs typeface="Times New Roman" pitchFamily="18" charset="0"/>
              </a:rPr>
              <a:t>Tập đọc:</a:t>
            </a:r>
          </a:p>
        </p:txBody>
      </p:sp>
      <p:sp>
        <p:nvSpPr>
          <p:cNvPr id="6147" name="Text Box 2"/>
          <p:cNvSpPr txBox="1">
            <a:spLocks noChangeArrowheads="1"/>
          </p:cNvSpPr>
          <p:nvPr/>
        </p:nvSpPr>
        <p:spPr bwMode="auto">
          <a:xfrm>
            <a:off x="1066800" y="762000"/>
            <a:ext cx="6934200" cy="523875"/>
          </a:xfrm>
          <a:prstGeom prst="rect">
            <a:avLst/>
          </a:prstGeom>
          <a:noFill/>
          <a:ln w="9525">
            <a:noFill/>
            <a:miter lim="800000"/>
            <a:headEnd/>
            <a:tailEnd/>
          </a:ln>
        </p:spPr>
        <p:txBody>
          <a:bodyPr>
            <a:spAutoFit/>
          </a:bodyPr>
          <a:lstStyle/>
          <a:p>
            <a:pPr algn="ctr"/>
            <a:r>
              <a:rPr lang="en-US" sz="2800" b="1" i="1">
                <a:solidFill>
                  <a:srgbClr val="FF0000"/>
                </a:solidFill>
                <a:cs typeface="Times New Roman" pitchFamily="18" charset="0"/>
              </a:rPr>
              <a:t>Nỗi dằn vặt của An-đrây-ca</a:t>
            </a:r>
          </a:p>
        </p:txBody>
      </p:sp>
      <p:sp>
        <p:nvSpPr>
          <p:cNvPr id="6148" name="Text Box 2"/>
          <p:cNvSpPr txBox="1">
            <a:spLocks noChangeArrowheads="1"/>
          </p:cNvSpPr>
          <p:nvPr/>
        </p:nvSpPr>
        <p:spPr bwMode="auto">
          <a:xfrm>
            <a:off x="4481513" y="1049338"/>
            <a:ext cx="4038600" cy="523875"/>
          </a:xfrm>
          <a:prstGeom prst="rect">
            <a:avLst/>
          </a:prstGeom>
          <a:noFill/>
          <a:ln w="9525">
            <a:noFill/>
            <a:miter lim="800000"/>
            <a:headEnd/>
            <a:tailEnd/>
          </a:ln>
        </p:spPr>
        <p:txBody>
          <a:bodyPr>
            <a:spAutoFit/>
          </a:bodyPr>
          <a:lstStyle/>
          <a:p>
            <a:pPr algn="ctr"/>
            <a:r>
              <a:rPr lang="en-US" sz="2400" i="1">
                <a:cs typeface="Times New Roman" pitchFamily="18" charset="0"/>
              </a:rPr>
              <a:t>Theo</a:t>
            </a:r>
            <a:r>
              <a:rPr lang="en-US" sz="2800" i="1">
                <a:cs typeface="Times New Roman" pitchFamily="18" charset="0"/>
              </a:rPr>
              <a:t> </a:t>
            </a:r>
            <a:r>
              <a:rPr lang="en-US" sz="2000">
                <a:cs typeface="Times New Roman" pitchFamily="18" charset="0"/>
              </a:rPr>
              <a:t>XU-KHÔM-LIN-XKI</a:t>
            </a:r>
            <a:r>
              <a:rPr lang="en-US" sz="2800">
                <a:cs typeface="Times New Roman" pitchFamily="18" charset="0"/>
              </a:rPr>
              <a:t> </a:t>
            </a:r>
          </a:p>
        </p:txBody>
      </p:sp>
      <p:sp>
        <p:nvSpPr>
          <p:cNvPr id="6149" name="Text Box 2"/>
          <p:cNvSpPr txBox="1">
            <a:spLocks noChangeArrowheads="1"/>
          </p:cNvSpPr>
          <p:nvPr/>
        </p:nvSpPr>
        <p:spPr bwMode="auto">
          <a:xfrm>
            <a:off x="4557713" y="1374775"/>
            <a:ext cx="4038600" cy="400050"/>
          </a:xfrm>
          <a:prstGeom prst="rect">
            <a:avLst/>
          </a:prstGeom>
          <a:noFill/>
          <a:ln w="9525">
            <a:noFill/>
            <a:miter lim="800000"/>
            <a:headEnd/>
            <a:tailEnd/>
          </a:ln>
        </p:spPr>
        <p:txBody>
          <a:bodyPr>
            <a:spAutoFit/>
          </a:bodyPr>
          <a:lstStyle/>
          <a:p>
            <a:pPr algn="ctr"/>
            <a:r>
              <a:rPr lang="en-US" sz="2000">
                <a:cs typeface="Times New Roman" pitchFamily="18" charset="0"/>
              </a:rPr>
              <a:t>Trần Mạnh Hường </a:t>
            </a:r>
            <a:r>
              <a:rPr lang="en-US" sz="2000" i="1">
                <a:cs typeface="Times New Roman" pitchFamily="18" charset="0"/>
              </a:rPr>
              <a:t>dịch</a:t>
            </a:r>
            <a:endParaRPr lang="en-US" sz="2400" i="1">
              <a:cs typeface="Times New Roman" pitchFamily="18" charset="0"/>
            </a:endParaRPr>
          </a:p>
        </p:txBody>
      </p:sp>
      <p:sp>
        <p:nvSpPr>
          <p:cNvPr id="6150" name="Text Box 2"/>
          <p:cNvSpPr txBox="1">
            <a:spLocks noChangeArrowheads="1"/>
          </p:cNvSpPr>
          <p:nvPr/>
        </p:nvSpPr>
        <p:spPr bwMode="auto">
          <a:xfrm>
            <a:off x="533400" y="1970088"/>
            <a:ext cx="2895600" cy="523875"/>
          </a:xfrm>
          <a:prstGeom prst="rect">
            <a:avLst/>
          </a:prstGeom>
          <a:noFill/>
          <a:ln w="9525">
            <a:noFill/>
            <a:miter lim="800000"/>
            <a:headEnd/>
            <a:tailEnd/>
          </a:ln>
        </p:spPr>
        <p:txBody>
          <a:bodyPr>
            <a:spAutoFit/>
          </a:bodyPr>
          <a:lstStyle/>
          <a:p>
            <a:pPr algn="ctr"/>
            <a:r>
              <a:rPr lang="en-US" sz="2800" u="sng">
                <a:cs typeface="Times New Roman" pitchFamily="18" charset="0"/>
              </a:rPr>
              <a:t>Tìm hiểu bài</a:t>
            </a:r>
          </a:p>
        </p:txBody>
      </p:sp>
      <p:sp>
        <p:nvSpPr>
          <p:cNvPr id="6152" name="Text Box 2"/>
          <p:cNvSpPr txBox="1">
            <a:spLocks noChangeArrowheads="1"/>
          </p:cNvSpPr>
          <p:nvPr/>
        </p:nvSpPr>
        <p:spPr bwMode="auto">
          <a:xfrm>
            <a:off x="685800" y="3048000"/>
            <a:ext cx="7620000" cy="954088"/>
          </a:xfrm>
          <a:prstGeom prst="rect">
            <a:avLst/>
          </a:prstGeom>
          <a:noFill/>
          <a:ln w="9525">
            <a:noFill/>
            <a:miter lim="800000"/>
            <a:headEnd/>
            <a:tailEnd/>
          </a:ln>
        </p:spPr>
        <p:txBody>
          <a:bodyPr>
            <a:spAutoFit/>
          </a:bodyPr>
          <a:lstStyle/>
          <a:p>
            <a:r>
              <a:rPr lang="en-US" sz="2800">
                <a:cs typeface="Times New Roman" pitchFamily="18" charset="0"/>
              </a:rPr>
              <a:t>2)   Chuyện gì xảy ra khi An-đrây-ca mang thuốc về nhà?</a:t>
            </a:r>
          </a:p>
        </p:txBody>
      </p:sp>
      <p:sp>
        <p:nvSpPr>
          <p:cNvPr id="6153" name="Text Box 2"/>
          <p:cNvSpPr txBox="1">
            <a:spLocks noChangeArrowheads="1"/>
          </p:cNvSpPr>
          <p:nvPr/>
        </p:nvSpPr>
        <p:spPr bwMode="auto">
          <a:xfrm>
            <a:off x="228600" y="2438400"/>
            <a:ext cx="2895600" cy="523875"/>
          </a:xfrm>
          <a:prstGeom prst="rect">
            <a:avLst/>
          </a:prstGeom>
          <a:noFill/>
          <a:ln w="9525">
            <a:noFill/>
            <a:miter lim="800000"/>
            <a:headEnd/>
            <a:tailEnd/>
          </a:ln>
        </p:spPr>
        <p:txBody>
          <a:bodyPr>
            <a:spAutoFit/>
          </a:bodyPr>
          <a:lstStyle/>
          <a:p>
            <a:pPr algn="ctr"/>
            <a:r>
              <a:rPr lang="en-US" sz="2800" u="sng">
                <a:cs typeface="Times New Roman" pitchFamily="18" charset="0"/>
              </a:rPr>
              <a:t>Đoạn 2:</a:t>
            </a:r>
          </a:p>
        </p:txBody>
      </p:sp>
      <p:sp>
        <p:nvSpPr>
          <p:cNvPr id="6154" name="Text Box 2"/>
          <p:cNvSpPr txBox="1">
            <a:spLocks noChangeArrowheads="1"/>
          </p:cNvSpPr>
          <p:nvPr/>
        </p:nvSpPr>
        <p:spPr bwMode="auto">
          <a:xfrm>
            <a:off x="685800" y="3124200"/>
            <a:ext cx="7620000" cy="954088"/>
          </a:xfrm>
          <a:prstGeom prst="rect">
            <a:avLst/>
          </a:prstGeom>
          <a:noFill/>
          <a:ln w="9525">
            <a:noFill/>
            <a:miter lim="800000"/>
            <a:headEnd/>
            <a:tailEnd/>
          </a:ln>
        </p:spPr>
        <p:txBody>
          <a:bodyPr>
            <a:spAutoFit/>
          </a:bodyPr>
          <a:lstStyle/>
          <a:p>
            <a:r>
              <a:rPr lang="en-US" sz="2800">
                <a:cs typeface="Times New Roman" pitchFamily="18" charset="0"/>
              </a:rPr>
              <a:t>3)    An-đrây-ca đã tự dằn vặt mình như thế nào?</a:t>
            </a:r>
          </a:p>
        </p:txBody>
      </p:sp>
      <p:sp>
        <p:nvSpPr>
          <p:cNvPr id="6155" name="Text Box 2"/>
          <p:cNvSpPr txBox="1">
            <a:spLocks noChangeArrowheads="1"/>
          </p:cNvSpPr>
          <p:nvPr/>
        </p:nvSpPr>
        <p:spPr bwMode="auto">
          <a:xfrm>
            <a:off x="685800" y="3124200"/>
            <a:ext cx="7620000" cy="954088"/>
          </a:xfrm>
          <a:prstGeom prst="rect">
            <a:avLst/>
          </a:prstGeom>
          <a:noFill/>
          <a:ln w="9525">
            <a:noFill/>
            <a:miter lim="800000"/>
            <a:headEnd/>
            <a:tailEnd/>
          </a:ln>
        </p:spPr>
        <p:txBody>
          <a:bodyPr>
            <a:spAutoFit/>
          </a:bodyPr>
          <a:lstStyle/>
          <a:p>
            <a:r>
              <a:rPr lang="en-US" sz="2800">
                <a:cs typeface="Times New Roman" pitchFamily="18" charset="0"/>
              </a:rPr>
              <a:t>4)   Câu chuyện cho thấy An-đrây-ca là cậu bé như thế nào?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153"/>
                                        </p:tgtEl>
                                        <p:attrNameLst>
                                          <p:attrName>style.visibility</p:attrName>
                                        </p:attrNameLst>
                                      </p:cBhvr>
                                      <p:to>
                                        <p:strVal val="visible"/>
                                      </p:to>
                                    </p:set>
                                    <p:animEffect transition="in" filter="blinds(horizontal)">
                                      <p:cBhvr>
                                        <p:cTn id="7" dur="500"/>
                                        <p:tgtEl>
                                          <p:spTgt spid="615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152"/>
                                        </p:tgtEl>
                                        <p:attrNameLst>
                                          <p:attrName>style.visibility</p:attrName>
                                        </p:attrNameLst>
                                      </p:cBhvr>
                                      <p:to>
                                        <p:strVal val="visible"/>
                                      </p:to>
                                    </p:set>
                                    <p:animEffect transition="in" filter="blinds(horizontal)">
                                      <p:cBhvr>
                                        <p:cTn id="12" dur="500"/>
                                        <p:tgtEl>
                                          <p:spTgt spid="615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xit" presetSubtype="10" fill="hold" grpId="1" nodeType="clickEffect">
                                  <p:stCondLst>
                                    <p:cond delay="0"/>
                                  </p:stCondLst>
                                  <p:childTnLst>
                                    <p:animEffect transition="out" filter="blinds(horizontal)">
                                      <p:cBhvr>
                                        <p:cTn id="16" dur="500"/>
                                        <p:tgtEl>
                                          <p:spTgt spid="6152"/>
                                        </p:tgtEl>
                                      </p:cBhvr>
                                    </p:animEffect>
                                    <p:set>
                                      <p:cBhvr>
                                        <p:cTn id="17" dur="1" fill="hold">
                                          <p:stCondLst>
                                            <p:cond delay="499"/>
                                          </p:stCondLst>
                                        </p:cTn>
                                        <p:tgtEl>
                                          <p:spTgt spid="6152"/>
                                        </p:tgtEl>
                                        <p:attrNameLst>
                                          <p:attrName>style.visibility</p:attrName>
                                        </p:attrNameLst>
                                      </p:cBhvr>
                                      <p:to>
                                        <p:strVal val="hidden"/>
                                      </p:to>
                                    </p:set>
                                  </p:childTnLst>
                                </p:cTn>
                              </p:par>
                              <p:par>
                                <p:cTn id="18" presetID="3" presetClass="entr" presetSubtype="10" fill="hold" grpId="0" nodeType="withEffect">
                                  <p:stCondLst>
                                    <p:cond delay="0"/>
                                  </p:stCondLst>
                                  <p:childTnLst>
                                    <p:set>
                                      <p:cBhvr>
                                        <p:cTn id="19" dur="1" fill="hold">
                                          <p:stCondLst>
                                            <p:cond delay="0"/>
                                          </p:stCondLst>
                                        </p:cTn>
                                        <p:tgtEl>
                                          <p:spTgt spid="6154"/>
                                        </p:tgtEl>
                                        <p:attrNameLst>
                                          <p:attrName>style.visibility</p:attrName>
                                        </p:attrNameLst>
                                      </p:cBhvr>
                                      <p:to>
                                        <p:strVal val="visible"/>
                                      </p:to>
                                    </p:set>
                                    <p:animEffect transition="in" filter="blinds(horizontal)">
                                      <p:cBhvr>
                                        <p:cTn id="20" dur="500"/>
                                        <p:tgtEl>
                                          <p:spTgt spid="615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xit" presetSubtype="10" fill="hold" grpId="1" nodeType="clickEffect">
                                  <p:stCondLst>
                                    <p:cond delay="0"/>
                                  </p:stCondLst>
                                  <p:childTnLst>
                                    <p:animEffect transition="out" filter="blinds(horizontal)">
                                      <p:cBhvr>
                                        <p:cTn id="24" dur="500"/>
                                        <p:tgtEl>
                                          <p:spTgt spid="6154"/>
                                        </p:tgtEl>
                                      </p:cBhvr>
                                    </p:animEffect>
                                    <p:set>
                                      <p:cBhvr>
                                        <p:cTn id="25" dur="1" fill="hold">
                                          <p:stCondLst>
                                            <p:cond delay="499"/>
                                          </p:stCondLst>
                                        </p:cTn>
                                        <p:tgtEl>
                                          <p:spTgt spid="6154"/>
                                        </p:tgtEl>
                                        <p:attrNameLst>
                                          <p:attrName>style.visibility</p:attrName>
                                        </p:attrNameLst>
                                      </p:cBhvr>
                                      <p:to>
                                        <p:strVal val="hidden"/>
                                      </p:to>
                                    </p:set>
                                  </p:childTnLst>
                                </p:cTn>
                              </p:par>
                              <p:par>
                                <p:cTn id="26" presetID="3" presetClass="entr" presetSubtype="10" fill="hold" grpId="0" nodeType="withEffect">
                                  <p:stCondLst>
                                    <p:cond delay="0"/>
                                  </p:stCondLst>
                                  <p:childTnLst>
                                    <p:set>
                                      <p:cBhvr>
                                        <p:cTn id="27" dur="1" fill="hold">
                                          <p:stCondLst>
                                            <p:cond delay="0"/>
                                          </p:stCondLst>
                                        </p:cTn>
                                        <p:tgtEl>
                                          <p:spTgt spid="6155"/>
                                        </p:tgtEl>
                                        <p:attrNameLst>
                                          <p:attrName>style.visibility</p:attrName>
                                        </p:attrNameLst>
                                      </p:cBhvr>
                                      <p:to>
                                        <p:strVal val="visible"/>
                                      </p:to>
                                    </p:set>
                                    <p:animEffect transition="in" filter="blinds(horizontal)">
                                      <p:cBhvr>
                                        <p:cTn id="28" dur="500"/>
                                        <p:tgtEl>
                                          <p:spTgt spid="6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2" grpId="0"/>
      <p:bldP spid="6152" grpId="1"/>
      <p:bldP spid="6153" grpId="0"/>
      <p:bldP spid="6154" grpId="0"/>
      <p:bldP spid="6154" grpId="1"/>
      <p:bldP spid="615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3124200" y="381000"/>
            <a:ext cx="2895600" cy="523875"/>
          </a:xfrm>
          <a:prstGeom prst="rect">
            <a:avLst/>
          </a:prstGeom>
          <a:noFill/>
          <a:ln w="9525">
            <a:noFill/>
            <a:miter lim="800000"/>
            <a:headEnd/>
            <a:tailEnd/>
          </a:ln>
        </p:spPr>
        <p:txBody>
          <a:bodyPr>
            <a:spAutoFit/>
          </a:bodyPr>
          <a:lstStyle/>
          <a:p>
            <a:pPr algn="ctr"/>
            <a:r>
              <a:rPr lang="en-US" sz="2800" u="sng">
                <a:cs typeface="Times New Roman" pitchFamily="18" charset="0"/>
              </a:rPr>
              <a:t>Tập đọc:</a:t>
            </a:r>
          </a:p>
        </p:txBody>
      </p:sp>
      <p:sp>
        <p:nvSpPr>
          <p:cNvPr id="7171" name="Text Box 2"/>
          <p:cNvSpPr txBox="1">
            <a:spLocks noChangeArrowheads="1"/>
          </p:cNvSpPr>
          <p:nvPr/>
        </p:nvSpPr>
        <p:spPr bwMode="auto">
          <a:xfrm>
            <a:off x="1066800" y="762000"/>
            <a:ext cx="6934200" cy="523875"/>
          </a:xfrm>
          <a:prstGeom prst="rect">
            <a:avLst/>
          </a:prstGeom>
          <a:noFill/>
          <a:ln w="9525">
            <a:noFill/>
            <a:miter lim="800000"/>
            <a:headEnd/>
            <a:tailEnd/>
          </a:ln>
        </p:spPr>
        <p:txBody>
          <a:bodyPr>
            <a:spAutoFit/>
          </a:bodyPr>
          <a:lstStyle/>
          <a:p>
            <a:pPr algn="ctr"/>
            <a:r>
              <a:rPr lang="en-US" sz="2800" b="1" i="1">
                <a:solidFill>
                  <a:srgbClr val="FF0000"/>
                </a:solidFill>
                <a:cs typeface="Times New Roman" pitchFamily="18" charset="0"/>
              </a:rPr>
              <a:t>Nỗi dằn vặt của An-đrây-ca</a:t>
            </a:r>
          </a:p>
        </p:txBody>
      </p:sp>
      <p:sp>
        <p:nvSpPr>
          <p:cNvPr id="7172" name="Text Box 2"/>
          <p:cNvSpPr txBox="1">
            <a:spLocks noChangeArrowheads="1"/>
          </p:cNvSpPr>
          <p:nvPr/>
        </p:nvSpPr>
        <p:spPr bwMode="auto">
          <a:xfrm>
            <a:off x="4481513" y="1049338"/>
            <a:ext cx="4038600" cy="523875"/>
          </a:xfrm>
          <a:prstGeom prst="rect">
            <a:avLst/>
          </a:prstGeom>
          <a:noFill/>
          <a:ln w="9525">
            <a:noFill/>
            <a:miter lim="800000"/>
            <a:headEnd/>
            <a:tailEnd/>
          </a:ln>
        </p:spPr>
        <p:txBody>
          <a:bodyPr>
            <a:spAutoFit/>
          </a:bodyPr>
          <a:lstStyle/>
          <a:p>
            <a:pPr algn="ctr"/>
            <a:r>
              <a:rPr lang="en-US" sz="2400" i="1">
                <a:cs typeface="Times New Roman" pitchFamily="18" charset="0"/>
              </a:rPr>
              <a:t>Theo</a:t>
            </a:r>
            <a:r>
              <a:rPr lang="en-US" sz="2800" i="1">
                <a:cs typeface="Times New Roman" pitchFamily="18" charset="0"/>
              </a:rPr>
              <a:t> </a:t>
            </a:r>
            <a:r>
              <a:rPr lang="en-US" sz="2000">
                <a:cs typeface="Times New Roman" pitchFamily="18" charset="0"/>
              </a:rPr>
              <a:t>XU-KHÔM-LIN-XKI</a:t>
            </a:r>
            <a:r>
              <a:rPr lang="en-US" sz="2800">
                <a:cs typeface="Times New Roman" pitchFamily="18" charset="0"/>
              </a:rPr>
              <a:t> </a:t>
            </a:r>
          </a:p>
        </p:txBody>
      </p:sp>
      <p:sp>
        <p:nvSpPr>
          <p:cNvPr id="7173" name="Text Box 2"/>
          <p:cNvSpPr txBox="1">
            <a:spLocks noChangeArrowheads="1"/>
          </p:cNvSpPr>
          <p:nvPr/>
        </p:nvSpPr>
        <p:spPr bwMode="auto">
          <a:xfrm>
            <a:off x="4557713" y="1374775"/>
            <a:ext cx="4038600" cy="400050"/>
          </a:xfrm>
          <a:prstGeom prst="rect">
            <a:avLst/>
          </a:prstGeom>
          <a:noFill/>
          <a:ln w="9525">
            <a:noFill/>
            <a:miter lim="800000"/>
            <a:headEnd/>
            <a:tailEnd/>
          </a:ln>
        </p:spPr>
        <p:txBody>
          <a:bodyPr>
            <a:spAutoFit/>
          </a:bodyPr>
          <a:lstStyle/>
          <a:p>
            <a:pPr algn="ctr"/>
            <a:r>
              <a:rPr lang="en-US" sz="2000">
                <a:cs typeface="Times New Roman" pitchFamily="18" charset="0"/>
              </a:rPr>
              <a:t>Trần Mạnh Hường </a:t>
            </a:r>
            <a:r>
              <a:rPr lang="en-US" sz="2000" i="1">
                <a:cs typeface="Times New Roman" pitchFamily="18" charset="0"/>
              </a:rPr>
              <a:t>dịch</a:t>
            </a:r>
            <a:endParaRPr lang="en-US" sz="2400" i="1">
              <a:cs typeface="Times New Roman" pitchFamily="18" charset="0"/>
            </a:endParaRPr>
          </a:p>
        </p:txBody>
      </p:sp>
      <p:sp>
        <p:nvSpPr>
          <p:cNvPr id="7174" name="Text Box 2"/>
          <p:cNvSpPr txBox="1">
            <a:spLocks noChangeArrowheads="1"/>
          </p:cNvSpPr>
          <p:nvPr/>
        </p:nvSpPr>
        <p:spPr bwMode="auto">
          <a:xfrm>
            <a:off x="609600" y="1905000"/>
            <a:ext cx="7848600" cy="1816100"/>
          </a:xfrm>
          <a:prstGeom prst="rect">
            <a:avLst/>
          </a:prstGeom>
          <a:noFill/>
          <a:ln w="9525">
            <a:noFill/>
            <a:miter lim="800000"/>
            <a:headEnd/>
            <a:tailEnd/>
          </a:ln>
        </p:spPr>
        <p:txBody>
          <a:bodyPr>
            <a:spAutoFit/>
          </a:bodyPr>
          <a:lstStyle/>
          <a:p>
            <a:pPr algn="just"/>
            <a:r>
              <a:rPr lang="en-US" sz="2800" b="1" i="1" u="sng">
                <a:cs typeface="Times New Roman" pitchFamily="18" charset="0"/>
              </a:rPr>
              <a:t>Nội dung</a:t>
            </a:r>
            <a:r>
              <a:rPr lang="en-US" sz="2800">
                <a:cs typeface="Times New Roman" pitchFamily="18" charset="0"/>
              </a:rPr>
              <a:t>: Nỗi dằn vặt của An-đrây-ca được thể hiện trong tình thương yêu, ý thức trách nhiệm với người thân, lòng trung thực và sự nghiêm khắc với lỗi lầm bản thân.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3124200" y="381000"/>
            <a:ext cx="2895600" cy="523875"/>
          </a:xfrm>
          <a:prstGeom prst="rect">
            <a:avLst/>
          </a:prstGeom>
          <a:noFill/>
          <a:ln w="9525">
            <a:noFill/>
            <a:miter lim="800000"/>
            <a:headEnd/>
            <a:tailEnd/>
          </a:ln>
        </p:spPr>
        <p:txBody>
          <a:bodyPr>
            <a:spAutoFit/>
          </a:bodyPr>
          <a:lstStyle/>
          <a:p>
            <a:pPr algn="ctr"/>
            <a:r>
              <a:rPr lang="en-US" sz="2800" u="sng">
                <a:cs typeface="Times New Roman" pitchFamily="18" charset="0"/>
              </a:rPr>
              <a:t>Tập đọc:</a:t>
            </a:r>
          </a:p>
        </p:txBody>
      </p:sp>
      <p:sp>
        <p:nvSpPr>
          <p:cNvPr id="8195" name="Text Box 2"/>
          <p:cNvSpPr txBox="1">
            <a:spLocks noChangeArrowheads="1"/>
          </p:cNvSpPr>
          <p:nvPr/>
        </p:nvSpPr>
        <p:spPr bwMode="auto">
          <a:xfrm>
            <a:off x="1066800" y="762000"/>
            <a:ext cx="6934200" cy="523875"/>
          </a:xfrm>
          <a:prstGeom prst="rect">
            <a:avLst/>
          </a:prstGeom>
          <a:noFill/>
          <a:ln w="9525">
            <a:noFill/>
            <a:miter lim="800000"/>
            <a:headEnd/>
            <a:tailEnd/>
          </a:ln>
        </p:spPr>
        <p:txBody>
          <a:bodyPr>
            <a:spAutoFit/>
          </a:bodyPr>
          <a:lstStyle/>
          <a:p>
            <a:pPr algn="ctr"/>
            <a:r>
              <a:rPr lang="en-US" sz="2800" b="1" i="1">
                <a:solidFill>
                  <a:srgbClr val="FF0000"/>
                </a:solidFill>
                <a:cs typeface="Times New Roman" pitchFamily="18" charset="0"/>
              </a:rPr>
              <a:t>Nỗi dằn vặt của An-đrây-ca</a:t>
            </a:r>
          </a:p>
        </p:txBody>
      </p:sp>
      <p:sp>
        <p:nvSpPr>
          <p:cNvPr id="8196" name="Text Box 2"/>
          <p:cNvSpPr txBox="1">
            <a:spLocks noChangeArrowheads="1"/>
          </p:cNvSpPr>
          <p:nvPr/>
        </p:nvSpPr>
        <p:spPr bwMode="auto">
          <a:xfrm>
            <a:off x="4481513" y="1049338"/>
            <a:ext cx="4038600" cy="523875"/>
          </a:xfrm>
          <a:prstGeom prst="rect">
            <a:avLst/>
          </a:prstGeom>
          <a:noFill/>
          <a:ln w="9525">
            <a:noFill/>
            <a:miter lim="800000"/>
            <a:headEnd/>
            <a:tailEnd/>
          </a:ln>
        </p:spPr>
        <p:txBody>
          <a:bodyPr>
            <a:spAutoFit/>
          </a:bodyPr>
          <a:lstStyle/>
          <a:p>
            <a:pPr algn="ctr"/>
            <a:r>
              <a:rPr lang="en-US" sz="2400" i="1">
                <a:cs typeface="Times New Roman" pitchFamily="18" charset="0"/>
              </a:rPr>
              <a:t>Theo</a:t>
            </a:r>
            <a:r>
              <a:rPr lang="en-US" sz="2800" i="1">
                <a:cs typeface="Times New Roman" pitchFamily="18" charset="0"/>
              </a:rPr>
              <a:t> </a:t>
            </a:r>
            <a:r>
              <a:rPr lang="en-US" sz="2000">
                <a:cs typeface="Times New Roman" pitchFamily="18" charset="0"/>
              </a:rPr>
              <a:t>XU-KHÔM-LIN-XKI</a:t>
            </a:r>
            <a:r>
              <a:rPr lang="en-US" sz="2800">
                <a:cs typeface="Times New Roman" pitchFamily="18" charset="0"/>
              </a:rPr>
              <a:t> </a:t>
            </a:r>
          </a:p>
        </p:txBody>
      </p:sp>
      <p:sp>
        <p:nvSpPr>
          <p:cNvPr id="8197" name="Text Box 2"/>
          <p:cNvSpPr txBox="1">
            <a:spLocks noChangeArrowheads="1"/>
          </p:cNvSpPr>
          <p:nvPr/>
        </p:nvSpPr>
        <p:spPr bwMode="auto">
          <a:xfrm>
            <a:off x="4557713" y="1374775"/>
            <a:ext cx="4038600" cy="400050"/>
          </a:xfrm>
          <a:prstGeom prst="rect">
            <a:avLst/>
          </a:prstGeom>
          <a:noFill/>
          <a:ln w="9525">
            <a:noFill/>
            <a:miter lim="800000"/>
            <a:headEnd/>
            <a:tailEnd/>
          </a:ln>
        </p:spPr>
        <p:txBody>
          <a:bodyPr>
            <a:spAutoFit/>
          </a:bodyPr>
          <a:lstStyle/>
          <a:p>
            <a:pPr algn="ctr"/>
            <a:r>
              <a:rPr lang="en-US" sz="2000">
                <a:cs typeface="Times New Roman" pitchFamily="18" charset="0"/>
              </a:rPr>
              <a:t>Trần Mạnh Hường </a:t>
            </a:r>
            <a:r>
              <a:rPr lang="en-US" sz="2000" i="1">
                <a:cs typeface="Times New Roman" pitchFamily="18" charset="0"/>
              </a:rPr>
              <a:t>dịch</a:t>
            </a:r>
            <a:endParaRPr lang="en-US" sz="2400" i="1">
              <a:cs typeface="Times New Roman" pitchFamily="18" charset="0"/>
            </a:endParaRPr>
          </a:p>
        </p:txBody>
      </p:sp>
      <p:sp>
        <p:nvSpPr>
          <p:cNvPr id="8198" name="Text Box 2"/>
          <p:cNvSpPr txBox="1">
            <a:spLocks noChangeArrowheads="1"/>
          </p:cNvSpPr>
          <p:nvPr/>
        </p:nvSpPr>
        <p:spPr bwMode="auto">
          <a:xfrm>
            <a:off x="457200" y="1905000"/>
            <a:ext cx="3352800" cy="954088"/>
          </a:xfrm>
          <a:prstGeom prst="rect">
            <a:avLst/>
          </a:prstGeom>
          <a:noFill/>
          <a:ln w="9525">
            <a:noFill/>
            <a:miter lim="800000"/>
            <a:headEnd/>
            <a:tailEnd/>
          </a:ln>
        </p:spPr>
        <p:txBody>
          <a:bodyPr>
            <a:spAutoFit/>
          </a:bodyPr>
          <a:lstStyle/>
          <a:p>
            <a:r>
              <a:rPr lang="en-US" sz="2800" u="sng">
                <a:solidFill>
                  <a:srgbClr val="0000FF"/>
                </a:solidFill>
                <a:cs typeface="Times New Roman" pitchFamily="18" charset="0"/>
              </a:rPr>
              <a:t>Luyện đọc diễn cảm:</a:t>
            </a:r>
          </a:p>
        </p:txBody>
      </p:sp>
      <p:sp>
        <p:nvSpPr>
          <p:cNvPr id="8" name="Text Box 2"/>
          <p:cNvSpPr txBox="1">
            <a:spLocks noChangeArrowheads="1"/>
          </p:cNvSpPr>
          <p:nvPr/>
        </p:nvSpPr>
        <p:spPr bwMode="auto">
          <a:xfrm>
            <a:off x="533400" y="2667000"/>
            <a:ext cx="8305800" cy="3540125"/>
          </a:xfrm>
          <a:prstGeom prst="rect">
            <a:avLst/>
          </a:prstGeom>
          <a:noFill/>
          <a:ln w="9525">
            <a:noFill/>
            <a:miter lim="800000"/>
            <a:headEnd/>
            <a:tailEnd/>
          </a:ln>
        </p:spPr>
        <p:txBody>
          <a:bodyPr>
            <a:spAutoFit/>
          </a:bodyPr>
          <a:lstStyle/>
          <a:p>
            <a:pPr algn="just"/>
            <a:r>
              <a:rPr lang="en-US" sz="2800">
                <a:cs typeface="Times New Roman" pitchFamily="18" charset="0"/>
              </a:rPr>
              <a:t>      Bước vào phòng ông nằm, em hoảng hốt thấy mẹ đang khóc nấc lên. Thì ra ông đã qua đời. “Chỉ vì mình mải chơi bóng, mua thuốc về chậm mà ông chết.” An-đrây-ca òa khóc và kể hết mọi chuyện cho mẹ nghe. Mẹ an ủi em:</a:t>
            </a:r>
          </a:p>
          <a:p>
            <a:pPr algn="just"/>
            <a:r>
              <a:rPr lang="en-US" sz="2800">
                <a:cs typeface="Times New Roman" pitchFamily="18" charset="0"/>
              </a:rPr>
              <a:t>-    Không, con không có lỗi. Chẳng thuốc nào cứu nổi ông đâu. Ông đã mất từ lúc con vừa ra khỏi nhà.</a:t>
            </a:r>
          </a:p>
        </p:txBody>
      </p:sp>
      <p:grpSp>
        <p:nvGrpSpPr>
          <p:cNvPr id="2" name="Group 12"/>
          <p:cNvGrpSpPr>
            <a:grpSpLocks/>
          </p:cNvGrpSpPr>
          <p:nvPr/>
        </p:nvGrpSpPr>
        <p:grpSpPr bwMode="auto">
          <a:xfrm>
            <a:off x="533400" y="2667000"/>
            <a:ext cx="8305800" cy="3540125"/>
            <a:chOff x="533400" y="2667000"/>
            <a:chExt cx="8305800" cy="3539678"/>
          </a:xfrm>
        </p:grpSpPr>
        <p:sp>
          <p:nvSpPr>
            <p:cNvPr id="8201" name="Text Box 2"/>
            <p:cNvSpPr txBox="1">
              <a:spLocks noChangeArrowheads="1"/>
            </p:cNvSpPr>
            <p:nvPr/>
          </p:nvSpPr>
          <p:spPr bwMode="auto">
            <a:xfrm>
              <a:off x="533400" y="2667000"/>
              <a:ext cx="8305800" cy="3539678"/>
            </a:xfrm>
            <a:prstGeom prst="rect">
              <a:avLst/>
            </a:prstGeom>
            <a:noFill/>
            <a:ln w="9525">
              <a:noFill/>
              <a:miter lim="800000"/>
              <a:headEnd/>
              <a:tailEnd/>
            </a:ln>
          </p:spPr>
          <p:txBody>
            <a:bodyPr>
              <a:spAutoFit/>
            </a:bodyPr>
            <a:lstStyle/>
            <a:p>
              <a:pPr algn="just"/>
              <a:r>
                <a:rPr lang="en-US" sz="2800">
                  <a:cs typeface="Times New Roman" pitchFamily="18" charset="0"/>
                </a:rPr>
                <a:t>      Bước vào phòng ông nằm, em </a:t>
              </a:r>
              <a:r>
                <a:rPr lang="en-US" sz="2800" b="1" i="1">
                  <a:cs typeface="Times New Roman" pitchFamily="18" charset="0"/>
                </a:rPr>
                <a:t>hoảng hốt</a:t>
              </a:r>
              <a:r>
                <a:rPr lang="en-US" sz="2800">
                  <a:cs typeface="Times New Roman" pitchFamily="18" charset="0"/>
                </a:rPr>
                <a:t> thấy mẹ đang </a:t>
              </a:r>
              <a:r>
                <a:rPr lang="en-US" sz="2800" b="1" i="1">
                  <a:cs typeface="Times New Roman" pitchFamily="18" charset="0"/>
                </a:rPr>
                <a:t>khóc nấc </a:t>
              </a:r>
              <a:r>
                <a:rPr lang="en-US" sz="2800">
                  <a:cs typeface="Times New Roman" pitchFamily="18" charset="0"/>
                </a:rPr>
                <a:t>lên. Thì ra ông đã </a:t>
              </a:r>
              <a:r>
                <a:rPr lang="en-US" sz="2800" b="1" i="1">
                  <a:cs typeface="Times New Roman" pitchFamily="18" charset="0"/>
                </a:rPr>
                <a:t>qua đời</a:t>
              </a:r>
              <a:r>
                <a:rPr lang="en-US" sz="2800">
                  <a:cs typeface="Times New Roman" pitchFamily="18" charset="0"/>
                </a:rPr>
                <a:t>. “Chỉ vì mình mải chơi bóng, mua thuốc về chậm mà ông chết.” An-đrây-ca </a:t>
              </a:r>
              <a:r>
                <a:rPr lang="en-US" sz="2800" b="1" i="1">
                  <a:cs typeface="Times New Roman" pitchFamily="18" charset="0"/>
                </a:rPr>
                <a:t>òa khóc </a:t>
              </a:r>
              <a:r>
                <a:rPr lang="en-US" sz="2800">
                  <a:cs typeface="Times New Roman" pitchFamily="18" charset="0"/>
                </a:rPr>
                <a:t>và kể hết mọi chuyện cho mẹ nghe. Mẹ </a:t>
              </a:r>
              <a:r>
                <a:rPr lang="en-US" sz="2800" b="1" i="1">
                  <a:cs typeface="Times New Roman" pitchFamily="18" charset="0"/>
                </a:rPr>
                <a:t>an ủi </a:t>
              </a:r>
              <a:r>
                <a:rPr lang="en-US" sz="2800">
                  <a:cs typeface="Times New Roman" pitchFamily="18" charset="0"/>
                </a:rPr>
                <a:t>em:</a:t>
              </a:r>
            </a:p>
            <a:p>
              <a:pPr algn="just"/>
              <a:r>
                <a:rPr lang="en-US" sz="2800">
                  <a:cs typeface="Times New Roman" pitchFamily="18" charset="0"/>
                </a:rPr>
                <a:t>-    Không, con </a:t>
              </a:r>
              <a:r>
                <a:rPr lang="en-US" sz="2800" b="1" i="1">
                  <a:cs typeface="Times New Roman" pitchFamily="18" charset="0"/>
                </a:rPr>
                <a:t>không có lỗi</a:t>
              </a:r>
              <a:r>
                <a:rPr lang="en-US" sz="2800">
                  <a:cs typeface="Times New Roman" pitchFamily="18" charset="0"/>
                </a:rPr>
                <a:t>. Chẳng thuốc nào </a:t>
              </a:r>
              <a:r>
                <a:rPr lang="en-US" sz="2800" b="1" i="1">
                  <a:cs typeface="Times New Roman" pitchFamily="18" charset="0"/>
                </a:rPr>
                <a:t>cứu nổi </a:t>
              </a:r>
              <a:r>
                <a:rPr lang="en-US" sz="2800">
                  <a:cs typeface="Times New Roman" pitchFamily="18" charset="0"/>
                </a:rPr>
                <a:t>ông đâu. Ông đã mất từ lúc con vừa ra khỏi nhà.</a:t>
              </a:r>
            </a:p>
          </p:txBody>
        </p:sp>
        <p:cxnSp>
          <p:nvCxnSpPr>
            <p:cNvPr id="15" name="Straight Connector 14"/>
            <p:cNvCxnSpPr/>
            <p:nvPr/>
          </p:nvCxnSpPr>
          <p:spPr>
            <a:xfrm rot="5400000">
              <a:off x="3481407" y="5468579"/>
              <a:ext cx="304762" cy="762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xit" presetSubtype="10" fill="hold" grpId="0" nodeType="clickEffect">
                                  <p:stCondLst>
                                    <p:cond delay="0"/>
                                  </p:stCondLst>
                                  <p:childTnLst>
                                    <p:animEffect transition="out" filter="blinds(horizontal)">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par>
                                <p:cTn id="8" presetID="3" presetClass="entr" presetSubtype="1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linds(horizont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3124200" y="381000"/>
            <a:ext cx="2895600" cy="523875"/>
          </a:xfrm>
          <a:prstGeom prst="rect">
            <a:avLst/>
          </a:prstGeom>
          <a:noFill/>
          <a:ln w="9525">
            <a:noFill/>
            <a:miter lim="800000"/>
            <a:headEnd/>
            <a:tailEnd/>
          </a:ln>
        </p:spPr>
        <p:txBody>
          <a:bodyPr>
            <a:spAutoFit/>
          </a:bodyPr>
          <a:lstStyle/>
          <a:p>
            <a:pPr algn="ctr"/>
            <a:r>
              <a:rPr lang="en-US" sz="2800" u="sng">
                <a:cs typeface="Times New Roman" pitchFamily="18" charset="0"/>
              </a:rPr>
              <a:t>Tập đọc:</a:t>
            </a:r>
          </a:p>
        </p:txBody>
      </p:sp>
      <p:sp>
        <p:nvSpPr>
          <p:cNvPr id="9219" name="Text Box 2"/>
          <p:cNvSpPr txBox="1">
            <a:spLocks noChangeArrowheads="1"/>
          </p:cNvSpPr>
          <p:nvPr/>
        </p:nvSpPr>
        <p:spPr bwMode="auto">
          <a:xfrm>
            <a:off x="1066800" y="762000"/>
            <a:ext cx="6934200" cy="523875"/>
          </a:xfrm>
          <a:prstGeom prst="rect">
            <a:avLst/>
          </a:prstGeom>
          <a:noFill/>
          <a:ln w="9525">
            <a:noFill/>
            <a:miter lim="800000"/>
            <a:headEnd/>
            <a:tailEnd/>
          </a:ln>
        </p:spPr>
        <p:txBody>
          <a:bodyPr>
            <a:spAutoFit/>
          </a:bodyPr>
          <a:lstStyle/>
          <a:p>
            <a:pPr algn="ctr"/>
            <a:r>
              <a:rPr lang="en-US" sz="2800" b="1" i="1">
                <a:solidFill>
                  <a:srgbClr val="FF0000"/>
                </a:solidFill>
                <a:cs typeface="Times New Roman" pitchFamily="18" charset="0"/>
              </a:rPr>
              <a:t>Nỗi dằn vặt của An-đrây-ca</a:t>
            </a:r>
          </a:p>
        </p:txBody>
      </p:sp>
      <p:sp>
        <p:nvSpPr>
          <p:cNvPr id="9220" name="Text Box 2"/>
          <p:cNvSpPr txBox="1">
            <a:spLocks noChangeArrowheads="1"/>
          </p:cNvSpPr>
          <p:nvPr/>
        </p:nvSpPr>
        <p:spPr bwMode="auto">
          <a:xfrm>
            <a:off x="4481513" y="1049338"/>
            <a:ext cx="4038600" cy="523875"/>
          </a:xfrm>
          <a:prstGeom prst="rect">
            <a:avLst/>
          </a:prstGeom>
          <a:noFill/>
          <a:ln w="9525">
            <a:noFill/>
            <a:miter lim="800000"/>
            <a:headEnd/>
            <a:tailEnd/>
          </a:ln>
        </p:spPr>
        <p:txBody>
          <a:bodyPr>
            <a:spAutoFit/>
          </a:bodyPr>
          <a:lstStyle/>
          <a:p>
            <a:pPr algn="ctr"/>
            <a:r>
              <a:rPr lang="en-US" sz="2400" i="1">
                <a:cs typeface="Times New Roman" pitchFamily="18" charset="0"/>
              </a:rPr>
              <a:t>Theo</a:t>
            </a:r>
            <a:r>
              <a:rPr lang="en-US" sz="2800" i="1">
                <a:cs typeface="Times New Roman" pitchFamily="18" charset="0"/>
              </a:rPr>
              <a:t> </a:t>
            </a:r>
            <a:r>
              <a:rPr lang="en-US" sz="2000">
                <a:cs typeface="Times New Roman" pitchFamily="18" charset="0"/>
              </a:rPr>
              <a:t>XU-KHÔM-LIN-XKI</a:t>
            </a:r>
            <a:r>
              <a:rPr lang="en-US" sz="2800">
                <a:cs typeface="Times New Roman" pitchFamily="18" charset="0"/>
              </a:rPr>
              <a:t> </a:t>
            </a:r>
          </a:p>
        </p:txBody>
      </p:sp>
      <p:sp>
        <p:nvSpPr>
          <p:cNvPr id="9221" name="Text Box 2"/>
          <p:cNvSpPr txBox="1">
            <a:spLocks noChangeArrowheads="1"/>
          </p:cNvSpPr>
          <p:nvPr/>
        </p:nvSpPr>
        <p:spPr bwMode="auto">
          <a:xfrm>
            <a:off x="4557713" y="1374775"/>
            <a:ext cx="4038600" cy="400050"/>
          </a:xfrm>
          <a:prstGeom prst="rect">
            <a:avLst/>
          </a:prstGeom>
          <a:noFill/>
          <a:ln w="9525">
            <a:noFill/>
            <a:miter lim="800000"/>
            <a:headEnd/>
            <a:tailEnd/>
          </a:ln>
        </p:spPr>
        <p:txBody>
          <a:bodyPr>
            <a:spAutoFit/>
          </a:bodyPr>
          <a:lstStyle/>
          <a:p>
            <a:pPr algn="ctr"/>
            <a:r>
              <a:rPr lang="en-US" sz="2000">
                <a:cs typeface="Times New Roman" pitchFamily="18" charset="0"/>
              </a:rPr>
              <a:t>Trần Mạnh Hường </a:t>
            </a:r>
            <a:r>
              <a:rPr lang="en-US" sz="2000" i="1">
                <a:cs typeface="Times New Roman" pitchFamily="18" charset="0"/>
              </a:rPr>
              <a:t>dịch</a:t>
            </a:r>
            <a:endParaRPr lang="en-US" sz="2400" i="1">
              <a:cs typeface="Times New Roman" pitchFamily="18" charset="0"/>
            </a:endParaRPr>
          </a:p>
        </p:txBody>
      </p:sp>
      <p:sp>
        <p:nvSpPr>
          <p:cNvPr id="9222" name="Text Box 2"/>
          <p:cNvSpPr txBox="1">
            <a:spLocks noChangeArrowheads="1"/>
          </p:cNvSpPr>
          <p:nvPr/>
        </p:nvSpPr>
        <p:spPr bwMode="auto">
          <a:xfrm>
            <a:off x="609600" y="1905000"/>
            <a:ext cx="7848600" cy="1816100"/>
          </a:xfrm>
          <a:prstGeom prst="rect">
            <a:avLst/>
          </a:prstGeom>
          <a:noFill/>
          <a:ln w="9525">
            <a:noFill/>
            <a:miter lim="800000"/>
            <a:headEnd/>
            <a:tailEnd/>
          </a:ln>
        </p:spPr>
        <p:txBody>
          <a:bodyPr>
            <a:spAutoFit/>
          </a:bodyPr>
          <a:lstStyle/>
          <a:p>
            <a:pPr algn="just"/>
            <a:r>
              <a:rPr lang="en-US" sz="2800" b="1" i="1" u="sng">
                <a:cs typeface="Times New Roman" pitchFamily="18" charset="0"/>
              </a:rPr>
              <a:t>Nội dung</a:t>
            </a:r>
            <a:r>
              <a:rPr lang="en-US" sz="2800">
                <a:cs typeface="Times New Roman" pitchFamily="18" charset="0"/>
              </a:rPr>
              <a:t>: Nỗi dằn vặt của An-đrây-ca được thể hiện trong tình thương yêu, ý thức trách nhiệm với người thân, lòng trung thực và sự nghiêm khắc với lỗi lầm bản thân.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TotalTime>
  <Words>538</Words>
  <Application>Microsoft Office PowerPoint</Application>
  <PresentationFormat>On-screen Show (4:3)</PresentationFormat>
  <Paragraphs>63</Paragraphs>
  <Slides>9</Slides>
  <Notes>0</Notes>
  <HiddenSlides>0</HiddenSlides>
  <MMClips>2</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Tuan-Ngoc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Tuan-Ngoc</dc:creator>
  <cp:lastModifiedBy>Microsoft account</cp:lastModifiedBy>
  <cp:revision>13</cp:revision>
  <dcterms:created xsi:type="dcterms:W3CDTF">2010-10-03T01:49:23Z</dcterms:created>
  <dcterms:modified xsi:type="dcterms:W3CDTF">2021-10-24T12:54:54Z</dcterms:modified>
</cp:coreProperties>
</file>